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8" r:id="rId5"/>
  </p:sldMasterIdLst>
  <p:notesMasterIdLst>
    <p:notesMasterId r:id="rId50"/>
  </p:notesMasterIdLst>
  <p:handoutMasterIdLst>
    <p:handoutMasterId r:id="rId51"/>
  </p:handoutMasterIdLst>
  <p:sldIdLst>
    <p:sldId id="1860" r:id="rId6"/>
    <p:sldId id="1861" r:id="rId7"/>
    <p:sldId id="1812" r:id="rId8"/>
    <p:sldId id="1884" r:id="rId9"/>
    <p:sldId id="1894" r:id="rId10"/>
    <p:sldId id="1406" r:id="rId11"/>
    <p:sldId id="1324" r:id="rId12"/>
    <p:sldId id="1320" r:id="rId13"/>
    <p:sldId id="940" r:id="rId14"/>
    <p:sldId id="1963" r:id="rId15"/>
    <p:sldId id="1330" r:id="rId16"/>
    <p:sldId id="1993" r:id="rId17"/>
    <p:sldId id="1964" r:id="rId18"/>
    <p:sldId id="1965" r:id="rId19"/>
    <p:sldId id="1892" r:id="rId20"/>
    <p:sldId id="1844" r:id="rId21"/>
    <p:sldId id="1883" r:id="rId22"/>
    <p:sldId id="1968" r:id="rId23"/>
    <p:sldId id="1970" r:id="rId24"/>
    <p:sldId id="1994" r:id="rId25"/>
    <p:sldId id="1975" r:id="rId26"/>
    <p:sldId id="1992" r:id="rId27"/>
    <p:sldId id="1995" r:id="rId28"/>
    <p:sldId id="1996" r:id="rId29"/>
    <p:sldId id="1997" r:id="rId30"/>
    <p:sldId id="1999" r:id="rId31"/>
    <p:sldId id="2000" r:id="rId32"/>
    <p:sldId id="1976" r:id="rId33"/>
    <p:sldId id="1988" r:id="rId34"/>
    <p:sldId id="1990" r:id="rId35"/>
    <p:sldId id="1989" r:id="rId36"/>
    <p:sldId id="1977" r:id="rId37"/>
    <p:sldId id="1966" r:id="rId38"/>
    <p:sldId id="1980" r:id="rId39"/>
    <p:sldId id="1931" r:id="rId40"/>
    <p:sldId id="1932" r:id="rId41"/>
    <p:sldId id="1933" r:id="rId42"/>
    <p:sldId id="1971" r:id="rId43"/>
    <p:sldId id="1978" r:id="rId44"/>
    <p:sldId id="1955" r:id="rId45"/>
    <p:sldId id="1981" r:id="rId46"/>
    <p:sldId id="1979" r:id="rId47"/>
    <p:sldId id="1878" r:id="rId48"/>
    <p:sldId id="1840"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861"/>
            <p14:sldId id="1812"/>
            <p14:sldId id="1884"/>
            <p14:sldId id="1894"/>
            <p14:sldId id="1406"/>
            <p14:sldId id="1324"/>
            <p14:sldId id="1320"/>
            <p14:sldId id="940"/>
            <p14:sldId id="1963"/>
            <p14:sldId id="1330"/>
            <p14:sldId id="1993"/>
            <p14:sldId id="1964"/>
            <p14:sldId id="1965"/>
            <p14:sldId id="1892"/>
            <p14:sldId id="1844"/>
            <p14:sldId id="1883"/>
            <p14:sldId id="1968"/>
            <p14:sldId id="1970"/>
            <p14:sldId id="1994"/>
            <p14:sldId id="1975"/>
            <p14:sldId id="1992"/>
            <p14:sldId id="1995"/>
            <p14:sldId id="1996"/>
            <p14:sldId id="1997"/>
            <p14:sldId id="1999"/>
            <p14:sldId id="2000"/>
            <p14:sldId id="1976"/>
            <p14:sldId id="1988"/>
            <p14:sldId id="1990"/>
            <p14:sldId id="1989"/>
            <p14:sldId id="1977"/>
            <p14:sldId id="1966"/>
            <p14:sldId id="1980"/>
            <p14:sldId id="1931"/>
            <p14:sldId id="1932"/>
            <p14:sldId id="1933"/>
            <p14:sldId id="1971"/>
            <p14:sldId id="1978"/>
            <p14:sldId id="1955"/>
            <p14:sldId id="1981"/>
            <p14:sldId id="1979"/>
            <p14:sldId id="187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A80000"/>
    <a:srgbClr val="FF8C00"/>
    <a:srgbClr val="B4009E"/>
    <a:srgbClr val="737373"/>
    <a:srgbClr val="E6E6E6"/>
    <a:srgbClr val="5C2D91"/>
    <a:srgbClr val="D2D2D2"/>
    <a:srgbClr val="BDBDBD"/>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9CA24B-18CE-4E92-89C1-66BCDD41A270}" v="690" dt="2018-09-27T05:35:4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907" autoAdjust="0"/>
  </p:normalViewPr>
  <p:slideViewPr>
    <p:cSldViewPr snapToGrid="0">
      <p:cViewPr varScale="1">
        <p:scale>
          <a:sx n="85" d="100"/>
          <a:sy n="85" d="100"/>
        </p:scale>
        <p:origin x="1554"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8.xml" Id="rId13" /><Relationship Type="http://schemas.openxmlformats.org/officeDocument/2006/relationships/slide" Target="slides/slide13.xml" Id="rId18" /><Relationship Type="http://schemas.openxmlformats.org/officeDocument/2006/relationships/slide" Target="slides/slide21.xml" Id="rId26" /><Relationship Type="http://schemas.openxmlformats.org/officeDocument/2006/relationships/slide" Target="slides/slide34.xml" Id="rId39" /><Relationship Type="http://schemas.openxmlformats.org/officeDocument/2006/relationships/slide" Target="slides/slide16.xml" Id="rId21" /><Relationship Type="http://schemas.openxmlformats.org/officeDocument/2006/relationships/slide" Target="slides/slide29.xml" Id="rId34" /><Relationship Type="http://schemas.openxmlformats.org/officeDocument/2006/relationships/slide" Target="slides/slide37.xml" Id="rId42" /><Relationship Type="http://schemas.openxmlformats.org/officeDocument/2006/relationships/slide" Target="slides/slide42.xml" Id="rId47" /><Relationship Type="http://schemas.openxmlformats.org/officeDocument/2006/relationships/notesMaster" Target="notesMasters/notesMaster1.xml" Id="rId50" /><Relationship Type="http://schemas.openxmlformats.org/officeDocument/2006/relationships/theme" Target="theme/theme1.xml" Id="rId55" /><Relationship Type="http://schemas.openxmlformats.org/officeDocument/2006/relationships/slide" Target="slides/slide2.xml" Id="rId7" /><Relationship Type="http://schemas.openxmlformats.org/officeDocument/2006/relationships/slide" Target="slides/slide7.xml" Id="rId12" /><Relationship Type="http://schemas.openxmlformats.org/officeDocument/2006/relationships/slide" Target="slides/slide12.xml" Id="rId17" /><Relationship Type="http://schemas.openxmlformats.org/officeDocument/2006/relationships/slide" Target="slides/slide20.xml" Id="rId25" /><Relationship Type="http://schemas.openxmlformats.org/officeDocument/2006/relationships/slide" Target="slides/slide28.xml" Id="rId33" /><Relationship Type="http://schemas.openxmlformats.org/officeDocument/2006/relationships/slide" Target="slides/slide33.xml" Id="rId38" /><Relationship Type="http://schemas.openxmlformats.org/officeDocument/2006/relationships/slide" Target="slides/slide41.xml" Id="rId46" /><Relationship Type="http://schemas.openxmlformats.org/officeDocument/2006/relationships/customXml" Target="../customXml/item2.xml" Id="rId2" /><Relationship Type="http://schemas.openxmlformats.org/officeDocument/2006/relationships/slide" Target="slides/slide11.xml" Id="rId16" /><Relationship Type="http://schemas.openxmlformats.org/officeDocument/2006/relationships/slide" Target="slides/slide15.xml" Id="rId20" /><Relationship Type="http://schemas.openxmlformats.org/officeDocument/2006/relationships/slide" Target="slides/slide24.xml" Id="rId29" /><Relationship Type="http://schemas.openxmlformats.org/officeDocument/2006/relationships/slide" Target="slides/slide36.xml" Id="rId41" /><Relationship Type="http://schemas.openxmlformats.org/officeDocument/2006/relationships/viewProps" Target="viewProps.xml" Id="rId54" /><Relationship Type="http://schemas.openxmlformats.org/officeDocument/2006/relationships/customXml" Target="../customXml/item1.xml" Id="rId1" /><Relationship Type="http://schemas.openxmlformats.org/officeDocument/2006/relationships/slide" Target="slides/slide1.xml" Id="rId6" /><Relationship Type="http://schemas.openxmlformats.org/officeDocument/2006/relationships/slide" Target="slides/slide6.xml" Id="rId11" /><Relationship Type="http://schemas.openxmlformats.org/officeDocument/2006/relationships/slide" Target="slides/slide19.xml" Id="rId24" /><Relationship Type="http://schemas.openxmlformats.org/officeDocument/2006/relationships/slide" Target="slides/slide27.xml" Id="rId32" /><Relationship Type="http://schemas.openxmlformats.org/officeDocument/2006/relationships/slide" Target="slides/slide32.xml" Id="rId37" /><Relationship Type="http://schemas.openxmlformats.org/officeDocument/2006/relationships/slide" Target="slides/slide35.xml" Id="rId40" /><Relationship Type="http://schemas.openxmlformats.org/officeDocument/2006/relationships/slide" Target="slides/slide40.xml" Id="rId45" /><Relationship Type="http://schemas.openxmlformats.org/officeDocument/2006/relationships/presProps" Target="presProps.xml" Id="rId53" /><Relationship Type="http://schemas.openxmlformats.org/officeDocument/2006/relationships/slideMaster" Target="slideMasters/slideMaster2.xml" Id="rId5" /><Relationship Type="http://schemas.openxmlformats.org/officeDocument/2006/relationships/slide" Target="slides/slide10.xml" Id="rId15" /><Relationship Type="http://schemas.openxmlformats.org/officeDocument/2006/relationships/slide" Target="slides/slide18.xml" Id="rId23" /><Relationship Type="http://schemas.openxmlformats.org/officeDocument/2006/relationships/slide" Target="slides/slide23.xml" Id="rId28" /><Relationship Type="http://schemas.openxmlformats.org/officeDocument/2006/relationships/slide" Target="slides/slide31.xml" Id="rId36" /><Relationship Type="http://schemas.openxmlformats.org/officeDocument/2006/relationships/slide" Target="slides/slide44.xml" Id="rId49" /><Relationship Type="http://schemas.microsoft.com/office/2015/10/relationships/revisionInfo" Target="revisionInfo.xml" Id="rId57" /><Relationship Type="http://schemas.openxmlformats.org/officeDocument/2006/relationships/slide" Target="slides/slide5.xml" Id="rId10" /><Relationship Type="http://schemas.openxmlformats.org/officeDocument/2006/relationships/slide" Target="slides/slide14.xml" Id="rId19" /><Relationship Type="http://schemas.openxmlformats.org/officeDocument/2006/relationships/slide" Target="slides/slide26.xml" Id="rId31" /><Relationship Type="http://schemas.openxmlformats.org/officeDocument/2006/relationships/slide" Target="slides/slide39.xml" Id="rId44" /><Relationship Type="http://schemas.openxmlformats.org/officeDocument/2006/relationships/slideMaster" Target="slideMasters/slideMaster1.xml" Id="rId4" /><Relationship Type="http://schemas.openxmlformats.org/officeDocument/2006/relationships/slide" Target="slides/slide4.xml" Id="rId9" /><Relationship Type="http://schemas.openxmlformats.org/officeDocument/2006/relationships/slide" Target="slides/slide9.xml" Id="rId14" /><Relationship Type="http://schemas.openxmlformats.org/officeDocument/2006/relationships/slide" Target="slides/slide17.xml" Id="rId22" /><Relationship Type="http://schemas.openxmlformats.org/officeDocument/2006/relationships/slide" Target="slides/slide22.xml" Id="rId27" /><Relationship Type="http://schemas.openxmlformats.org/officeDocument/2006/relationships/slide" Target="slides/slide25.xml" Id="rId30" /><Relationship Type="http://schemas.openxmlformats.org/officeDocument/2006/relationships/slide" Target="slides/slide30.xml" Id="rId35" /><Relationship Type="http://schemas.openxmlformats.org/officeDocument/2006/relationships/slide" Target="slides/slide38.xml" Id="rId43" /><Relationship Type="http://schemas.openxmlformats.org/officeDocument/2006/relationships/slide" Target="slides/slide43.xml" Id="rId48" /><Relationship Type="http://schemas.openxmlformats.org/officeDocument/2006/relationships/tableStyles" Target="tableStyles.xml" Id="rId56" /><Relationship Type="http://schemas.openxmlformats.org/officeDocument/2006/relationships/slide" Target="slides/slide3.xml" Id="rId8" /><Relationship Type="http://schemas.openxmlformats.org/officeDocument/2006/relationships/handoutMaster" Target="handoutMasters/handoutMaster1.xml" Id="rId51" /><Relationship Type="http://schemas.openxmlformats.org/officeDocument/2006/relationships/customXml" Target="../customXml/item3.xml" Id="rId3"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C10A5-16A2-4264-8494-CB4E829A81B4}" type="doc">
      <dgm:prSet loTypeId="urn:microsoft.com/office/officeart/2005/8/layout/chevron1" loCatId="process" qsTypeId="urn:microsoft.com/office/officeart/2005/8/quickstyle/simple1" qsCatId="simple" csTypeId="urn:microsoft.com/office/officeart/2005/8/colors/accent1_2" csCatId="accent1" phldr="1"/>
      <dgm:spPr/>
    </dgm:pt>
    <dgm:pt modelId="{76973FA3-3112-4A09-806A-11F0739A3F7F}">
      <dgm:prSet phldrT="[Text]"/>
      <dgm:spPr>
        <a:solidFill>
          <a:srgbClr val="D83B01"/>
        </a:solidFill>
      </dgm:spPr>
      <dgm:t>
        <a:bodyPr/>
        <a:lstStyle/>
        <a:p>
          <a:r>
            <a:rPr lang="en-US">
              <a:solidFill>
                <a:schemeClr val="bg1"/>
              </a:solidFill>
            </a:rPr>
            <a:t>DevOps on Azure and Azure Stack</a:t>
          </a:r>
        </a:p>
      </dgm:t>
    </dgm:pt>
    <dgm:pt modelId="{A8336FF4-59C2-4387-B715-C2481E62663B}" type="parTrans" cxnId="{D713CDBE-624F-45DB-8BDE-BB7D477A8BB2}">
      <dgm:prSet/>
      <dgm:spPr/>
      <dgm:t>
        <a:bodyPr/>
        <a:lstStyle/>
        <a:p>
          <a:endParaRPr lang="en-US"/>
        </a:p>
      </dgm:t>
    </dgm:pt>
    <dgm:pt modelId="{50065F17-C9A3-4FB7-A10C-D4B3C366D6B2}" type="sibTrans" cxnId="{D713CDBE-624F-45DB-8BDE-BB7D477A8BB2}">
      <dgm:prSet/>
      <dgm:spPr/>
      <dgm:t>
        <a:bodyPr/>
        <a:lstStyle/>
        <a:p>
          <a:endParaRPr lang="en-US"/>
        </a:p>
      </dgm:t>
    </dgm:pt>
    <dgm:pt modelId="{757289B4-7BB7-4856-837C-BFF486F9706E}">
      <dgm:prSet phldrT="[Text]"/>
      <dgm:spPr>
        <a:solidFill>
          <a:srgbClr val="D83B01"/>
        </a:solidFill>
      </dgm:spPr>
      <dgm:t>
        <a:bodyPr/>
        <a:lstStyle/>
        <a:p>
          <a:r>
            <a:rPr lang="en-US">
              <a:solidFill>
                <a:schemeClr val="bg1"/>
              </a:solidFill>
            </a:rPr>
            <a:t>What you can do today</a:t>
          </a:r>
        </a:p>
      </dgm:t>
    </dgm:pt>
    <dgm:pt modelId="{0B9B7177-C1D8-40F5-8B41-358545BC1EE2}" type="parTrans" cxnId="{F25C7DD0-7F38-4EDF-8DF5-5C752D80F63B}">
      <dgm:prSet/>
      <dgm:spPr/>
      <dgm:t>
        <a:bodyPr/>
        <a:lstStyle/>
        <a:p>
          <a:endParaRPr lang="en-US"/>
        </a:p>
      </dgm:t>
    </dgm:pt>
    <dgm:pt modelId="{5B2D9C75-4796-477A-9837-33F44DAC7226}" type="sibTrans" cxnId="{F25C7DD0-7F38-4EDF-8DF5-5C752D80F63B}">
      <dgm:prSet/>
      <dgm:spPr/>
      <dgm:t>
        <a:bodyPr/>
        <a:lstStyle/>
        <a:p>
          <a:endParaRPr lang="en-US"/>
        </a:p>
      </dgm:t>
    </dgm:pt>
    <dgm:pt modelId="{CD2714A0-5C36-4435-8BFD-68BAF9871A66}">
      <dgm:prSet phldrT="[Text]"/>
      <dgm:spPr>
        <a:solidFill>
          <a:srgbClr val="D83B01"/>
        </a:solidFill>
      </dgm:spPr>
      <dgm:t>
        <a:bodyPr/>
        <a:lstStyle/>
        <a:p>
          <a:r>
            <a:rPr lang="en-US">
              <a:solidFill>
                <a:schemeClr val="bg1"/>
              </a:solidFill>
            </a:rPr>
            <a:t>Considerations / Gaps</a:t>
          </a:r>
        </a:p>
      </dgm:t>
    </dgm:pt>
    <dgm:pt modelId="{474D43EC-4B33-4028-B440-170437DDEB3E}" type="parTrans" cxnId="{A2DB68C5-9F0D-4D2A-B21B-056FCD41FFCC}">
      <dgm:prSet/>
      <dgm:spPr/>
      <dgm:t>
        <a:bodyPr/>
        <a:lstStyle/>
        <a:p>
          <a:endParaRPr lang="en-US"/>
        </a:p>
      </dgm:t>
    </dgm:pt>
    <dgm:pt modelId="{5C9497B9-DCA2-45A3-AFB9-BD81D9E62CFC}" type="sibTrans" cxnId="{A2DB68C5-9F0D-4D2A-B21B-056FCD41FFCC}">
      <dgm:prSet/>
      <dgm:spPr/>
      <dgm:t>
        <a:bodyPr/>
        <a:lstStyle/>
        <a:p>
          <a:endParaRPr lang="en-US"/>
        </a:p>
      </dgm:t>
    </dgm:pt>
    <dgm:pt modelId="{745F0DE0-173E-4267-9F6D-90CDAE217347}">
      <dgm:prSet phldrT="[Text]"/>
      <dgm:spPr>
        <a:solidFill>
          <a:srgbClr val="D83B01"/>
        </a:solidFill>
      </dgm:spPr>
      <dgm:t>
        <a:bodyPr/>
        <a:lstStyle/>
        <a:p>
          <a:r>
            <a:rPr lang="en-US">
              <a:solidFill>
                <a:schemeClr val="bg1"/>
              </a:solidFill>
            </a:rPr>
            <a:t>How we’re addressing them</a:t>
          </a:r>
        </a:p>
      </dgm:t>
    </dgm:pt>
    <dgm:pt modelId="{B06B0E41-4D69-47F1-8DF6-A0B82CEEFA77}" type="parTrans" cxnId="{FEE62ED4-1D62-4349-AC5B-9C2DFD2D6D14}">
      <dgm:prSet/>
      <dgm:spPr/>
      <dgm:t>
        <a:bodyPr/>
        <a:lstStyle/>
        <a:p>
          <a:endParaRPr lang="en-US"/>
        </a:p>
      </dgm:t>
    </dgm:pt>
    <dgm:pt modelId="{D4F38B45-D511-4829-8105-3CC96E718F59}" type="sibTrans" cxnId="{FEE62ED4-1D62-4349-AC5B-9C2DFD2D6D14}">
      <dgm:prSet/>
      <dgm:spPr/>
      <dgm:t>
        <a:bodyPr/>
        <a:lstStyle/>
        <a:p>
          <a:endParaRPr lang="en-US"/>
        </a:p>
      </dgm:t>
    </dgm:pt>
    <dgm:pt modelId="{97D4CFC2-F87C-4F02-893A-584E6DA8BEDE}" type="pres">
      <dgm:prSet presAssocID="{844C10A5-16A2-4264-8494-CB4E829A81B4}" presName="Name0" presStyleCnt="0">
        <dgm:presLayoutVars>
          <dgm:dir/>
          <dgm:animLvl val="lvl"/>
          <dgm:resizeHandles val="exact"/>
        </dgm:presLayoutVars>
      </dgm:prSet>
      <dgm:spPr/>
    </dgm:pt>
    <dgm:pt modelId="{B6FEEFBA-475E-482B-89B8-B31096362ABF}" type="pres">
      <dgm:prSet presAssocID="{76973FA3-3112-4A09-806A-11F0739A3F7F}" presName="parTxOnly" presStyleLbl="node1" presStyleIdx="0" presStyleCnt="4">
        <dgm:presLayoutVars>
          <dgm:chMax val="0"/>
          <dgm:chPref val="0"/>
          <dgm:bulletEnabled val="1"/>
        </dgm:presLayoutVars>
      </dgm:prSet>
      <dgm:spPr/>
    </dgm:pt>
    <dgm:pt modelId="{5B5C874D-623E-4318-A1BF-ED32FA011ABD}" type="pres">
      <dgm:prSet presAssocID="{50065F17-C9A3-4FB7-A10C-D4B3C366D6B2}" presName="parTxOnlySpace" presStyleCnt="0"/>
      <dgm:spPr/>
    </dgm:pt>
    <dgm:pt modelId="{E3139BFE-9899-4752-9298-E0FB395DFD8E}" type="pres">
      <dgm:prSet presAssocID="{757289B4-7BB7-4856-837C-BFF486F9706E}" presName="parTxOnly" presStyleLbl="node1" presStyleIdx="1" presStyleCnt="4">
        <dgm:presLayoutVars>
          <dgm:chMax val="0"/>
          <dgm:chPref val="0"/>
          <dgm:bulletEnabled val="1"/>
        </dgm:presLayoutVars>
      </dgm:prSet>
      <dgm:spPr/>
    </dgm:pt>
    <dgm:pt modelId="{FFF0D1F6-31DC-4015-8891-5835E9A2259B}" type="pres">
      <dgm:prSet presAssocID="{5B2D9C75-4796-477A-9837-33F44DAC7226}" presName="parTxOnlySpace" presStyleCnt="0"/>
      <dgm:spPr/>
    </dgm:pt>
    <dgm:pt modelId="{BA2547E7-9C06-485A-BE4B-DB5E85051C21}" type="pres">
      <dgm:prSet presAssocID="{CD2714A0-5C36-4435-8BFD-68BAF9871A66}" presName="parTxOnly" presStyleLbl="node1" presStyleIdx="2" presStyleCnt="4">
        <dgm:presLayoutVars>
          <dgm:chMax val="0"/>
          <dgm:chPref val="0"/>
          <dgm:bulletEnabled val="1"/>
        </dgm:presLayoutVars>
      </dgm:prSet>
      <dgm:spPr/>
    </dgm:pt>
    <dgm:pt modelId="{80167876-69BE-4A70-B1BD-CA9AB1B5803A}" type="pres">
      <dgm:prSet presAssocID="{5C9497B9-DCA2-45A3-AFB9-BD81D9E62CFC}" presName="parTxOnlySpace" presStyleCnt="0"/>
      <dgm:spPr/>
    </dgm:pt>
    <dgm:pt modelId="{23CEF260-6A01-444C-BCFF-0173F7499B4F}" type="pres">
      <dgm:prSet presAssocID="{745F0DE0-173E-4267-9F6D-90CDAE217347}" presName="parTxOnly" presStyleLbl="node1" presStyleIdx="3" presStyleCnt="4">
        <dgm:presLayoutVars>
          <dgm:chMax val="0"/>
          <dgm:chPref val="0"/>
          <dgm:bulletEnabled val="1"/>
        </dgm:presLayoutVars>
      </dgm:prSet>
      <dgm:spPr/>
    </dgm:pt>
  </dgm:ptLst>
  <dgm:cxnLst>
    <dgm:cxn modelId="{88D33D08-77F1-40FA-A248-5799D3A47C2D}" type="presOf" srcId="{76973FA3-3112-4A09-806A-11F0739A3F7F}" destId="{B6FEEFBA-475E-482B-89B8-B31096362ABF}" srcOrd="0" destOrd="0" presId="urn:microsoft.com/office/officeart/2005/8/layout/chevron1"/>
    <dgm:cxn modelId="{4390F00A-FC90-4A33-A843-641132C1BC84}" type="presOf" srcId="{844C10A5-16A2-4264-8494-CB4E829A81B4}" destId="{97D4CFC2-F87C-4F02-893A-584E6DA8BEDE}" srcOrd="0" destOrd="0" presId="urn:microsoft.com/office/officeart/2005/8/layout/chevron1"/>
    <dgm:cxn modelId="{899C9939-4A48-47CE-B483-46A8C7D938E1}" type="presOf" srcId="{745F0DE0-173E-4267-9F6D-90CDAE217347}" destId="{23CEF260-6A01-444C-BCFF-0173F7499B4F}" srcOrd="0" destOrd="0" presId="urn:microsoft.com/office/officeart/2005/8/layout/chevron1"/>
    <dgm:cxn modelId="{4DE6F362-226B-4E6B-9A12-16A6FE40FB84}" type="presOf" srcId="{757289B4-7BB7-4856-837C-BFF486F9706E}" destId="{E3139BFE-9899-4752-9298-E0FB395DFD8E}" srcOrd="0" destOrd="0" presId="urn:microsoft.com/office/officeart/2005/8/layout/chevron1"/>
    <dgm:cxn modelId="{D713CDBE-624F-45DB-8BDE-BB7D477A8BB2}" srcId="{844C10A5-16A2-4264-8494-CB4E829A81B4}" destId="{76973FA3-3112-4A09-806A-11F0739A3F7F}" srcOrd="0" destOrd="0" parTransId="{A8336FF4-59C2-4387-B715-C2481E62663B}" sibTransId="{50065F17-C9A3-4FB7-A10C-D4B3C366D6B2}"/>
    <dgm:cxn modelId="{A2DB68C5-9F0D-4D2A-B21B-056FCD41FFCC}" srcId="{844C10A5-16A2-4264-8494-CB4E829A81B4}" destId="{CD2714A0-5C36-4435-8BFD-68BAF9871A66}" srcOrd="2" destOrd="0" parTransId="{474D43EC-4B33-4028-B440-170437DDEB3E}" sibTransId="{5C9497B9-DCA2-45A3-AFB9-BD81D9E62CFC}"/>
    <dgm:cxn modelId="{4C6E15CA-19FC-4072-AA4C-4EAEF174E619}" type="presOf" srcId="{CD2714A0-5C36-4435-8BFD-68BAF9871A66}" destId="{BA2547E7-9C06-485A-BE4B-DB5E85051C21}" srcOrd="0" destOrd="0" presId="urn:microsoft.com/office/officeart/2005/8/layout/chevron1"/>
    <dgm:cxn modelId="{F25C7DD0-7F38-4EDF-8DF5-5C752D80F63B}" srcId="{844C10A5-16A2-4264-8494-CB4E829A81B4}" destId="{757289B4-7BB7-4856-837C-BFF486F9706E}" srcOrd="1" destOrd="0" parTransId="{0B9B7177-C1D8-40F5-8B41-358545BC1EE2}" sibTransId="{5B2D9C75-4796-477A-9837-33F44DAC7226}"/>
    <dgm:cxn modelId="{FEE62ED4-1D62-4349-AC5B-9C2DFD2D6D14}" srcId="{844C10A5-16A2-4264-8494-CB4E829A81B4}" destId="{745F0DE0-173E-4267-9F6D-90CDAE217347}" srcOrd="3" destOrd="0" parTransId="{B06B0E41-4D69-47F1-8DF6-A0B82CEEFA77}" sibTransId="{D4F38B45-D511-4829-8105-3CC96E718F59}"/>
    <dgm:cxn modelId="{8C36F165-ECA4-4BFD-8533-7DF6ED3E161E}" type="presParOf" srcId="{97D4CFC2-F87C-4F02-893A-584E6DA8BEDE}" destId="{B6FEEFBA-475E-482B-89B8-B31096362ABF}" srcOrd="0" destOrd="0" presId="urn:microsoft.com/office/officeart/2005/8/layout/chevron1"/>
    <dgm:cxn modelId="{3BCF8A04-B59D-472B-86A4-2024DF6E7770}" type="presParOf" srcId="{97D4CFC2-F87C-4F02-893A-584E6DA8BEDE}" destId="{5B5C874D-623E-4318-A1BF-ED32FA011ABD}" srcOrd="1" destOrd="0" presId="urn:microsoft.com/office/officeart/2005/8/layout/chevron1"/>
    <dgm:cxn modelId="{2AA5247E-2619-40AF-9ACF-388921047395}" type="presParOf" srcId="{97D4CFC2-F87C-4F02-893A-584E6DA8BEDE}" destId="{E3139BFE-9899-4752-9298-E0FB395DFD8E}" srcOrd="2" destOrd="0" presId="urn:microsoft.com/office/officeart/2005/8/layout/chevron1"/>
    <dgm:cxn modelId="{070000AB-95FD-4C38-B6C4-923AE2B71271}" type="presParOf" srcId="{97D4CFC2-F87C-4F02-893A-584E6DA8BEDE}" destId="{FFF0D1F6-31DC-4015-8891-5835E9A2259B}" srcOrd="3" destOrd="0" presId="urn:microsoft.com/office/officeart/2005/8/layout/chevron1"/>
    <dgm:cxn modelId="{FC0B5EBA-DFD4-4FE1-A7A9-A9ADE991C30B}" type="presParOf" srcId="{97D4CFC2-F87C-4F02-893A-584E6DA8BEDE}" destId="{BA2547E7-9C06-485A-BE4B-DB5E85051C21}" srcOrd="4" destOrd="0" presId="urn:microsoft.com/office/officeart/2005/8/layout/chevron1"/>
    <dgm:cxn modelId="{4DF60AD0-DF8F-48E5-924E-E6FAA850D721}" type="presParOf" srcId="{97D4CFC2-F87C-4F02-893A-584E6DA8BEDE}" destId="{80167876-69BE-4A70-B1BD-CA9AB1B5803A}" srcOrd="5" destOrd="0" presId="urn:microsoft.com/office/officeart/2005/8/layout/chevron1"/>
    <dgm:cxn modelId="{6E637B87-3947-428D-B307-FADD64C6CFA2}" type="presParOf" srcId="{97D4CFC2-F87C-4F02-893A-584E6DA8BEDE}" destId="{23CEF260-6A01-444C-BCFF-0173F7499B4F}"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EEFBA-475E-482B-89B8-B31096362ABF}">
      <dsp:nvSpPr>
        <dsp:cNvPr id="0" name=""/>
        <dsp:cNvSpPr/>
      </dsp:nvSpPr>
      <dsp:spPr>
        <a:xfrm>
          <a:off x="5342" y="423093"/>
          <a:ext cx="3109642" cy="1243856"/>
        </a:xfrm>
        <a:prstGeom prst="chevron">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1"/>
              </a:solidFill>
            </a:rPr>
            <a:t>DevOps on Azure and Azure Stack</a:t>
          </a:r>
        </a:p>
      </dsp:txBody>
      <dsp:txXfrm>
        <a:off x="627270" y="423093"/>
        <a:ext cx="1865786" cy="1243856"/>
      </dsp:txXfrm>
    </dsp:sp>
    <dsp:sp modelId="{E3139BFE-9899-4752-9298-E0FB395DFD8E}">
      <dsp:nvSpPr>
        <dsp:cNvPr id="0" name=""/>
        <dsp:cNvSpPr/>
      </dsp:nvSpPr>
      <dsp:spPr>
        <a:xfrm>
          <a:off x="2804019" y="423093"/>
          <a:ext cx="3109642" cy="1243856"/>
        </a:xfrm>
        <a:prstGeom prst="chevron">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1"/>
              </a:solidFill>
            </a:rPr>
            <a:t>What you can do today</a:t>
          </a:r>
        </a:p>
      </dsp:txBody>
      <dsp:txXfrm>
        <a:off x="3425947" y="423093"/>
        <a:ext cx="1865786" cy="1243856"/>
      </dsp:txXfrm>
    </dsp:sp>
    <dsp:sp modelId="{BA2547E7-9C06-485A-BE4B-DB5E85051C21}">
      <dsp:nvSpPr>
        <dsp:cNvPr id="0" name=""/>
        <dsp:cNvSpPr/>
      </dsp:nvSpPr>
      <dsp:spPr>
        <a:xfrm>
          <a:off x="5602697" y="423093"/>
          <a:ext cx="3109642" cy="1243856"/>
        </a:xfrm>
        <a:prstGeom prst="chevron">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1"/>
              </a:solidFill>
            </a:rPr>
            <a:t>Considerations / Gaps</a:t>
          </a:r>
        </a:p>
      </dsp:txBody>
      <dsp:txXfrm>
        <a:off x="6224625" y="423093"/>
        <a:ext cx="1865786" cy="1243856"/>
      </dsp:txXfrm>
    </dsp:sp>
    <dsp:sp modelId="{23CEF260-6A01-444C-BCFF-0173F7499B4F}">
      <dsp:nvSpPr>
        <dsp:cNvPr id="0" name=""/>
        <dsp:cNvSpPr/>
      </dsp:nvSpPr>
      <dsp:spPr>
        <a:xfrm>
          <a:off x="8401375" y="423093"/>
          <a:ext cx="3109642" cy="1243856"/>
        </a:xfrm>
        <a:prstGeom prst="chevron">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1"/>
              </a:solidFill>
            </a:rPr>
            <a:t>How we’re addressing them</a:t>
          </a:r>
        </a:p>
      </dsp:txBody>
      <dsp:txXfrm>
        <a:off x="9023303" y="423093"/>
        <a:ext cx="1865786" cy="12438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9/27/2018 10:13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9/27/2018 10:13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icrosoftready.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microsoftready.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9/27/2018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9/27/2018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60475725"/>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2079558171"/>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9/27/2018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958583"/>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9/27/2018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12146"/>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9/27/2018 10:13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177322"/>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9/27/2018 10:13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9/27/2018 10:13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fld id="{F22B3E36-5CE0-4CB7-82DE-38A88C71BFA8}" type="datetime1">
              <a:rPr lang="en-US" smtClean="0"/>
              <a:pPr/>
              <a:t>9/27/2018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921409729"/>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067473"/>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227139"/>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9/27/2018 10:13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80618226"/>
      </p:ext>
    </p:extLst>
  </p:cSld>
  <p:clrMapOvr>
    <a:masterClrMapping/>
  </p:clrMapOvr>
</p:notes>
</file>

<file path=ppt/notesSlides/notesSlide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2451671739"/>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1456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12189521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9248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63250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353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509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9913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98859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1448694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24467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4050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5323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32485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53811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63927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66006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678301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0996634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121490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4131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058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876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61343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918156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0066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768175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215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emf"/><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1" r:id="rId19"/>
    <p:sldLayoutId id="2147484732" r:id="rId20"/>
    <p:sldLayoutId id="2147484733" r:id="rId21"/>
    <p:sldLayoutId id="2147484734" r:id="rId22"/>
    <p:sldLayoutId id="2147484735" r:id="rId23"/>
    <p:sldLayoutId id="2147484736" r:id="rId24"/>
    <p:sldLayoutId id="2147484737"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4934394"/>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44" r:id="rId6"/>
    <p:sldLayoutId id="2147484745" r:id="rId7"/>
    <p:sldLayoutId id="2147484746" r:id="rId8"/>
    <p:sldLayoutId id="2147484747" r:id="rId9"/>
    <p:sldLayoutId id="2147484748" r:id="rId10"/>
    <p:sldLayoutId id="2147484749" r:id="rId11"/>
    <p:sldLayoutId id="2147484750" r:id="rId12"/>
    <p:sldLayoutId id="2147484751" r:id="rId13"/>
    <p:sldLayoutId id="2147484752" r:id="rId14"/>
    <p:sldLayoutId id="2147484753" r:id="rId15"/>
    <p:sldLayoutId id="2147484754" r:id="rId16"/>
    <p:sldLayoutId id="2147484755" r:id="rId17"/>
    <p:sldLayoutId id="2147484756" r:id="rId18"/>
    <p:sldLayoutId id="2147484757"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emf"/><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0.xml"/><Relationship Id="rId16"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&#65279;<?xml version="1.0" encoding="utf-8"?><Relationships xmlns="http://schemas.openxmlformats.org/package/2006/relationships"><Relationship Type="http://schemas.openxmlformats.org/officeDocument/2006/relationships/slideLayout" Target="../slideLayouts/slideLayout4.xml" Id="rId1" /></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hyperlink" Target="https://aka.ms/consistency"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14.xml"/><Relationship Id="rId1" Type="http://schemas.openxmlformats.org/officeDocument/2006/relationships/slideLayout" Target="../slideLayouts/slideLayout44.xml"/><Relationship Id="rId4" Type="http://schemas.openxmlformats.org/officeDocument/2006/relationships/hyperlink" Target="https://myignite.techcommunity.microsoft.com/evaluation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8.xml.rels>&#65279;<?xml version="1.0" encoding="utf-8"?><Relationships xmlns="http://schemas.openxmlformats.org/package/2006/relationships"><Relationship Type="http://schemas.openxmlformats.org/officeDocument/2006/relationships/image" Target="../media/image21.png" Id="rId8" /><Relationship Type="http://schemas.openxmlformats.org/officeDocument/2006/relationships/image" Target="../media/image26.svg" Id="rId13" /><Relationship Type="http://schemas.openxmlformats.org/officeDocument/2006/relationships/image" Target="../media/image31.emf" Id="rId18" /><Relationship Type="http://schemas.openxmlformats.org/officeDocument/2006/relationships/image" Target="../media/image16.png" Id="rId3" /><Relationship Type="http://schemas.openxmlformats.org/officeDocument/2006/relationships/image" Target="../media/image20.png" Id="rId7" /><Relationship Type="http://schemas.openxmlformats.org/officeDocument/2006/relationships/image" Target="../media/image25.png" Id="rId12" /><Relationship Type="http://schemas.openxmlformats.org/officeDocument/2006/relationships/image" Target="../media/image30.png" Id="rId17" /><Relationship Type="http://schemas.openxmlformats.org/officeDocument/2006/relationships/notesSlide" Target="../notesSlides/notesSlide6.xml" Id="rId2" /><Relationship Type="http://schemas.openxmlformats.org/officeDocument/2006/relationships/image" Target="../media/image29.png" Id="rId16" /><Relationship Type="http://schemas.openxmlformats.org/officeDocument/2006/relationships/slideLayout" Target="../slideLayouts/slideLayout7.xml" Id="rId1" /><Relationship Type="http://schemas.openxmlformats.org/officeDocument/2006/relationships/image" Target="../media/image19.png" Id="rId6" /><Relationship Type="http://schemas.openxmlformats.org/officeDocument/2006/relationships/image" Target="../media/image24.svg" Id="rId11" /><Relationship Type="http://schemas.openxmlformats.org/officeDocument/2006/relationships/image" Target="../media/image18.png" Id="rId5" /><Relationship Type="http://schemas.openxmlformats.org/officeDocument/2006/relationships/image" Target="../media/image28.png" Id="rId15" /><Relationship Type="http://schemas.openxmlformats.org/officeDocument/2006/relationships/image" Target="../media/image23.png" Id="rId10" /><Relationship Type="http://schemas.openxmlformats.org/officeDocument/2006/relationships/image" Target="../media/image32.emf" Id="rId19" /><Relationship Type="http://schemas.openxmlformats.org/officeDocument/2006/relationships/image" Target="../media/image17.png" Id="rId4" /><Relationship Type="http://schemas.openxmlformats.org/officeDocument/2006/relationships/image" Target="../media/image22.svg" Id="rId9" /><Relationship Type="http://schemas.openxmlformats.org/officeDocument/2006/relationships/image" Target="../media/image27.png" Id="rId14" /></Relationships>
</file>

<file path=ppt/slides/_rels/slide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4.png"/></Relationships>
</file>

<file path=ppt/slides/slide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7ACF-BC09-421B-8ECB-509E5DBDF571}"/>
              </a:ext>
            </a:extLst>
          </p:cNvPr>
          <p:cNvSpPr>
            <a:spLocks noGrp="1"/>
          </p:cNvSpPr>
          <p:nvPr>
            <p:ph type="title"/>
          </p:nvPr>
        </p:nvSpPr>
        <p:spPr>
          <a:xfrm>
            <a:off x="585216" y="2534625"/>
            <a:ext cx="6400800" cy="997196"/>
          </a:xfrm>
        </p:spPr>
        <p:txBody>
          <a:bodyPr/>
          <a:lstStyle/>
          <a:p>
            <a:r>
              <a:rPr lang="en-US" dirty="0"/>
              <a:t>Consistent Application Development</a:t>
            </a:r>
            <a:endParaRPr lang="en-US" dirty="0">
              <a:solidFill>
                <a:srgbClr val="A80000"/>
              </a:solidFill>
            </a:endParaRPr>
          </a:p>
        </p:txBody>
      </p:sp>
    </p:spTree>
    <p:extLst>
      <p:ext uri="{BB962C8B-B14F-4D97-AF65-F5344CB8AC3E}">
        <p14:creationId xmlns:p14="http://schemas.microsoft.com/office/powerpoint/2010/main" val="14901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chor="t"/>
          <a:lstStyle/>
          <a:p>
            <a:r>
              <a:rPr lang="en-US" spc="-98"/>
              <a:t>Consistent Application Development</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0"/>
          </p:nvPr>
        </p:nvSpPr>
        <p:spPr>
          <a:xfrm>
            <a:off x="584200" y="1437481"/>
            <a:ext cx="5212080" cy="4216282"/>
          </a:xfrm>
        </p:spPr>
        <p:txBody>
          <a:bodyPr/>
          <a:lstStyle/>
          <a:p>
            <a:pPr marL="280121" indent="-280121">
              <a:lnSpc>
                <a:spcPct val="110000"/>
              </a:lnSpc>
              <a:buFont typeface="Arial" panose="020B0604020202020204" pitchFamily="34" charset="0"/>
              <a:buChar char="•"/>
            </a:pPr>
            <a:endParaRPr lang="en-US" b="0" spc="78" dirty="0">
              <a:solidFill>
                <a:schemeClr val="tx1"/>
              </a:solidFill>
              <a:latin typeface="Segoe UI Semilight" panose="020B0402040204020203" pitchFamily="34" charset="0"/>
            </a:endParaRPr>
          </a:p>
          <a:p>
            <a:pPr marL="280121" indent="-280121">
              <a:lnSpc>
                <a:spcPct val="110000"/>
              </a:lnSpc>
              <a:buFont typeface="Arial" panose="020B0604020202020204" pitchFamily="34" charset="0"/>
              <a:buChar char="•"/>
            </a:pPr>
            <a:r>
              <a:rPr lang="en-US" b="0" spc="78" dirty="0">
                <a:solidFill>
                  <a:schemeClr val="tx1"/>
                </a:solidFill>
                <a:latin typeface="Segoe UI Semilight" panose="020B0402040204020203" pitchFamily="34" charset="0"/>
              </a:rPr>
              <a:t>Build and deploy apps the same way, for any Azure Cloud</a:t>
            </a:r>
          </a:p>
          <a:p>
            <a:pPr marL="280121" indent="-280121">
              <a:lnSpc>
                <a:spcPct val="110000"/>
              </a:lnSpc>
              <a:buFont typeface="Arial" panose="020B0604020202020204" pitchFamily="34" charset="0"/>
              <a:buChar char="•"/>
            </a:pPr>
            <a:r>
              <a:rPr lang="en-US" spc="78" dirty="0">
                <a:solidFill>
                  <a:schemeClr val="tx1"/>
                </a:solidFill>
              </a:rPr>
              <a:t>Implement Common DevOps Practices </a:t>
            </a:r>
          </a:p>
          <a:p>
            <a:pPr marL="280121" indent="-280121">
              <a:lnSpc>
                <a:spcPct val="110000"/>
              </a:lnSpc>
              <a:buFont typeface="Arial" panose="020B0604020202020204" pitchFamily="34" charset="0"/>
              <a:buChar char="•"/>
            </a:pPr>
            <a:r>
              <a:rPr lang="en-US" b="0" spc="78" dirty="0">
                <a:solidFill>
                  <a:schemeClr val="tx1"/>
                </a:solidFill>
                <a:latin typeface="Segoe UI Semilight" panose="020B0402040204020203" pitchFamily="34" charset="0"/>
              </a:rPr>
              <a:t>Use the same tools across Azure Clouds</a:t>
            </a:r>
            <a:endParaRPr lang="en-US" b="0" dirty="0">
              <a:solidFill>
                <a:schemeClr val="tx1"/>
              </a:solidFill>
              <a:latin typeface="Segoe UI Semilight" panose="020B0402040204020203" pitchFamily="34" charset="0"/>
            </a:endParaRPr>
          </a:p>
        </p:txBody>
      </p:sp>
      <p:sp>
        <p:nvSpPr>
          <p:cNvPr id="2" name="Text Placeholder 1">
            <a:extLst>
              <a:ext uri="{FF2B5EF4-FFF2-40B4-BE49-F238E27FC236}">
                <a16:creationId xmlns:a16="http://schemas.microsoft.com/office/drawing/2014/main" id="{F327334F-FD42-4A1C-80D0-6375A096283C}"/>
              </a:ext>
            </a:extLst>
          </p:cNvPr>
          <p:cNvSpPr>
            <a:spLocks noGrp="1"/>
          </p:cNvSpPr>
          <p:nvPr>
            <p:ph type="body" sz="quarter" idx="11"/>
          </p:nvPr>
        </p:nvSpPr>
        <p:spPr/>
        <p:txBody>
          <a:bodyPr/>
          <a:lstStyle/>
          <a:p>
            <a:endParaRPr lang="en-US"/>
          </a:p>
        </p:txBody>
      </p:sp>
      <p:pic>
        <p:nvPicPr>
          <p:cNvPr id="8" name="Picture 7">
            <a:extLst>
              <a:ext uri="{FF2B5EF4-FFF2-40B4-BE49-F238E27FC236}">
                <a16:creationId xmlns:a16="http://schemas.microsoft.com/office/drawing/2014/main" id="{3A477645-2263-4B81-95F8-6463CFFDD977}"/>
              </a:ext>
            </a:extLst>
          </p:cNvPr>
          <p:cNvPicPr>
            <a:picLocks noChangeAspect="1"/>
          </p:cNvPicPr>
          <p:nvPr/>
        </p:nvPicPr>
        <p:blipFill>
          <a:blip r:embed="rId3"/>
          <a:stretch>
            <a:fillRect/>
          </a:stretch>
        </p:blipFill>
        <p:spPr>
          <a:xfrm>
            <a:off x="5714729" y="1373711"/>
            <a:ext cx="6477271" cy="4248420"/>
          </a:xfrm>
          <a:prstGeom prst="rect">
            <a:avLst/>
          </a:prstGeom>
          <a:solidFill>
            <a:srgbClr val="E6E6E6"/>
          </a:solidFill>
        </p:spPr>
      </p:pic>
    </p:spTree>
    <p:extLst>
      <p:ext uri="{BB962C8B-B14F-4D97-AF65-F5344CB8AC3E}">
        <p14:creationId xmlns:p14="http://schemas.microsoft.com/office/powerpoint/2010/main" val="747926225"/>
      </p:ext>
    </p:extLst>
  </p:cSld>
  <p:clrMapOvr>
    <a:masterClrMapping/>
  </p:clrMapOvr>
  <p:transition>
    <p:fade/>
  </p:transition>
</p:sld>
</file>

<file path=ppt/slides/slide1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01CFE6-86F0-43EA-AC76-9A0BEDE957CD}"/>
              </a:ext>
            </a:extLst>
          </p:cNvPr>
          <p:cNvSpPr>
            <a:spLocks noGrp="1"/>
          </p:cNvSpPr>
          <p:nvPr>
            <p:ph type="title"/>
          </p:nvPr>
        </p:nvSpPr>
        <p:spPr>
          <a:xfrm>
            <a:off x="585216" y="2534625"/>
            <a:ext cx="7644384" cy="997196"/>
          </a:xfrm>
        </p:spPr>
        <p:txBody>
          <a:bodyPr/>
          <a:lstStyle/>
          <a:p>
            <a:r>
              <a:rPr lang="en-US" dirty="0"/>
              <a:t>Consistent App Development with Visual Studio</a:t>
            </a:r>
          </a:p>
        </p:txBody>
      </p:sp>
      <p:sp>
        <p:nvSpPr>
          <p:cNvPr id="6" name="Text Placeholder 5">
            <a:extLst>
              <a:ext uri="{FF2B5EF4-FFF2-40B4-BE49-F238E27FC236}">
                <a16:creationId xmlns:a16="http://schemas.microsoft.com/office/drawing/2014/main" id="{097C7E4A-9AD4-4695-97F8-7657FD877239}"/>
              </a:ext>
            </a:extLst>
          </p:cNvPr>
          <p:cNvSpPr>
            <a:spLocks noGrp="1"/>
          </p:cNvSpPr>
          <p:nvPr>
            <p:ph type="body" sz="quarter" idx="12"/>
          </p:nvPr>
        </p:nvSpPr>
        <p:spPr/>
        <p:txBody>
          <a:bodyPr/>
          <a:lstStyle/>
          <a:p>
            <a:r>
              <a:rPr lang="en-US"/>
              <a:t>Siddique Juman</a:t>
            </a:r>
          </a:p>
        </p:txBody>
      </p:sp>
    </p:spTree>
    <p:extLst>
      <p:ext uri="{BB962C8B-B14F-4D97-AF65-F5344CB8AC3E}">
        <p14:creationId xmlns:p14="http://schemas.microsoft.com/office/powerpoint/2010/main" val="93466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0ECE46-3000-4DA4-B972-26C6AAC1025D}"/>
              </a:ext>
            </a:extLst>
          </p:cNvPr>
          <p:cNvSpPr txBox="1"/>
          <p:nvPr/>
        </p:nvSpPr>
        <p:spPr>
          <a:xfrm>
            <a:off x="7288701" y="3826442"/>
            <a:ext cx="4707763" cy="1477328"/>
          </a:xfrm>
          <a:prstGeom prst="rect">
            <a:avLst/>
          </a:prstGeom>
          <a:noFill/>
        </p:spPr>
        <p:txBody>
          <a:bodyPr wrap="square" lIns="0" tIns="0" rIns="0" bIns="0" rtlCol="0">
            <a:spAutoFit/>
          </a:bodyPr>
          <a:lstStyle/>
          <a:p>
            <a:pPr algn="ctr"/>
            <a:r>
              <a:rPr lang="en-US" sz="4800">
                <a:solidFill>
                  <a:srgbClr val="D83B01"/>
                </a:solidFill>
                <a:latin typeface="Segoe UI Light" panose="020B0502040204020203" pitchFamily="34" charset="0"/>
                <a:cs typeface="Segoe UI Light" panose="020B0502040204020203" pitchFamily="34" charset="0"/>
              </a:rPr>
              <a:t>Tooling</a:t>
            </a:r>
          </a:p>
          <a:p>
            <a:pPr algn="ctr"/>
            <a:r>
              <a:rPr lang="en-US" sz="4800">
                <a:solidFill>
                  <a:srgbClr val="737373"/>
                </a:solidFill>
                <a:latin typeface="Segoe UI Light" panose="020B0502040204020203" pitchFamily="34" charset="0"/>
                <a:cs typeface="Segoe UI Light" panose="020B0502040204020203" pitchFamily="34" charset="0"/>
              </a:rPr>
              <a:t>Consistency</a:t>
            </a:r>
          </a:p>
        </p:txBody>
      </p:sp>
      <p:sp>
        <p:nvSpPr>
          <p:cNvPr id="10" name="TextBox 9">
            <a:extLst>
              <a:ext uri="{FF2B5EF4-FFF2-40B4-BE49-F238E27FC236}">
                <a16:creationId xmlns:a16="http://schemas.microsoft.com/office/drawing/2014/main" id="{C9D60B07-04BB-4BD5-955E-DFCBF4C0B09A}"/>
              </a:ext>
            </a:extLst>
          </p:cNvPr>
          <p:cNvSpPr txBox="1"/>
          <p:nvPr/>
        </p:nvSpPr>
        <p:spPr>
          <a:xfrm>
            <a:off x="195537" y="3826442"/>
            <a:ext cx="4707763" cy="1477328"/>
          </a:xfrm>
          <a:prstGeom prst="rect">
            <a:avLst/>
          </a:prstGeom>
          <a:noFill/>
        </p:spPr>
        <p:txBody>
          <a:bodyPr wrap="square" lIns="0" tIns="0" rIns="0" bIns="0" rtlCol="0">
            <a:spAutoFit/>
          </a:bodyPr>
          <a:lstStyle/>
          <a:p>
            <a:pPr algn="ctr"/>
            <a:r>
              <a:rPr lang="en-US" sz="4800">
                <a:solidFill>
                  <a:srgbClr val="D83B01"/>
                </a:solidFill>
                <a:latin typeface="Segoe UI Light" panose="020B0502040204020203" pitchFamily="34" charset="0"/>
                <a:cs typeface="Segoe UI Light" panose="020B0502040204020203" pitchFamily="34" charset="0"/>
              </a:rPr>
              <a:t>Service</a:t>
            </a:r>
          </a:p>
          <a:p>
            <a:pPr algn="ctr"/>
            <a:r>
              <a:rPr lang="en-US" sz="4800">
                <a:solidFill>
                  <a:srgbClr val="737373"/>
                </a:solidFill>
                <a:latin typeface="Segoe UI Light" panose="020B0502040204020203" pitchFamily="34" charset="0"/>
                <a:cs typeface="Segoe UI Light" panose="020B0502040204020203" pitchFamily="34" charset="0"/>
              </a:rPr>
              <a:t>Consistency</a:t>
            </a:r>
          </a:p>
        </p:txBody>
      </p:sp>
      <p:cxnSp>
        <p:nvCxnSpPr>
          <p:cNvPr id="5" name="Straight Arrow Connector 4">
            <a:extLst>
              <a:ext uri="{FF2B5EF4-FFF2-40B4-BE49-F238E27FC236}">
                <a16:creationId xmlns:a16="http://schemas.microsoft.com/office/drawing/2014/main" id="{5E6AD221-9FF3-427D-BCD5-B1AC708BA6EF}"/>
              </a:ext>
            </a:extLst>
          </p:cNvPr>
          <p:cNvCxnSpPr/>
          <p:nvPr/>
        </p:nvCxnSpPr>
        <p:spPr>
          <a:xfrm flipH="1">
            <a:off x="3877938" y="3065114"/>
            <a:ext cx="1927951" cy="9254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32D839-30AC-4ED3-8D59-817BC1B1C9DD}"/>
              </a:ext>
            </a:extLst>
          </p:cNvPr>
          <p:cNvCxnSpPr/>
          <p:nvPr/>
        </p:nvCxnSpPr>
        <p:spPr>
          <a:xfrm>
            <a:off x="6206169" y="3076131"/>
            <a:ext cx="1736993" cy="8813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E4C3874-4786-41C0-87D3-C8A88E14CC9D}"/>
              </a:ext>
            </a:extLst>
          </p:cNvPr>
          <p:cNvSpPr/>
          <p:nvPr/>
        </p:nvSpPr>
        <p:spPr>
          <a:xfrm>
            <a:off x="3284974" y="1554231"/>
            <a:ext cx="5622052" cy="1323439"/>
          </a:xfrm>
          <a:prstGeom prst="rect">
            <a:avLst/>
          </a:prstGeom>
        </p:spPr>
        <p:txBody>
          <a:bodyPr wrap="none">
            <a:spAutoFit/>
          </a:bodyPr>
          <a:lstStyle/>
          <a:p>
            <a:pPr algn="ctr"/>
            <a:r>
              <a:rPr lang="en-US" sz="4000">
                <a:solidFill>
                  <a:srgbClr val="0070C0"/>
                </a:solidFill>
                <a:latin typeface="Segoe UI Light" panose="020B0502040204020203" pitchFamily="34" charset="0"/>
                <a:cs typeface="Segoe UI Light" panose="020B0502040204020203" pitchFamily="34" charset="0"/>
              </a:rPr>
              <a:t>Consistent </a:t>
            </a:r>
          </a:p>
          <a:p>
            <a:pPr algn="ctr"/>
            <a:r>
              <a:rPr lang="en-US" sz="4000">
                <a:solidFill>
                  <a:srgbClr val="0070C0"/>
                </a:solidFill>
                <a:latin typeface="Segoe UI Light" panose="020B0502040204020203" pitchFamily="34" charset="0"/>
                <a:cs typeface="Segoe UI Light" panose="020B0502040204020203" pitchFamily="34" charset="0"/>
              </a:rPr>
              <a:t>Application Development</a:t>
            </a:r>
          </a:p>
        </p:txBody>
      </p:sp>
    </p:spTree>
    <p:extLst>
      <p:ext uri="{BB962C8B-B14F-4D97-AF65-F5344CB8AC3E}">
        <p14:creationId xmlns:p14="http://schemas.microsoft.com/office/powerpoint/2010/main" val="1044757169"/>
      </p:ext>
    </p:extLst>
  </p:cSld>
  <p:clrMapOvr>
    <a:masterClrMapping/>
  </p:clrMapOvr>
  <p:transition>
    <p:fade/>
  </p:transition>
</p:sld>
</file>

<file path=ppt/slides/slide1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983A9-0AEC-4178-8CB7-258BC6FBB408}"/>
              </a:ext>
            </a:extLst>
          </p:cNvPr>
          <p:cNvSpPr>
            <a:spLocks noGrp="1"/>
          </p:cNvSpPr>
          <p:nvPr>
            <p:ph type="title"/>
          </p:nvPr>
        </p:nvSpPr>
        <p:spPr>
          <a:xfrm>
            <a:off x="585216" y="2645424"/>
            <a:ext cx="6400800" cy="886397"/>
          </a:xfrm>
        </p:spPr>
        <p:txBody>
          <a:bodyPr/>
          <a:lstStyle/>
          <a:p>
            <a:r>
              <a:rPr lang="en-US" dirty="0">
                <a:solidFill>
                  <a:srgbClr val="D83B01"/>
                </a:solidFill>
              </a:rPr>
              <a:t>Service Consistency</a:t>
            </a:r>
            <a:br>
              <a:rPr lang="en-US" dirty="0"/>
            </a:br>
            <a:r>
              <a:rPr lang="en-US" sz="2800" b="1" dirty="0"/>
              <a:t>across all Azure Clouds</a:t>
            </a:r>
          </a:p>
        </p:txBody>
      </p:sp>
    </p:spTree>
    <p:extLst>
      <p:ext uri="{BB962C8B-B14F-4D97-AF65-F5344CB8AC3E}">
        <p14:creationId xmlns:p14="http://schemas.microsoft.com/office/powerpoint/2010/main" val="216761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5.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Deploy repeatedly &amp; reliably using ARM</a:t>
            </a:r>
          </a:p>
        </p:txBody>
      </p:sp>
      <p:sp>
        <p:nvSpPr>
          <p:cNvPr id="6" name="Text Placeholder 5">
            <a:extLst>
              <a:ext uri="{FF2B5EF4-FFF2-40B4-BE49-F238E27FC236}">
                <a16:creationId xmlns:a16="http://schemas.microsoft.com/office/drawing/2014/main" id="{08D5E4A4-E294-4F7A-8AEF-9C1038CEB396}"/>
              </a:ext>
            </a:extLst>
          </p:cNvPr>
          <p:cNvSpPr>
            <a:spLocks noGrp="1"/>
          </p:cNvSpPr>
          <p:nvPr>
            <p:ph type="body" sz="quarter" idx="11"/>
          </p:nvPr>
        </p:nvSpPr>
        <p:spPr>
          <a:xfrm>
            <a:off x="426424" y="2311001"/>
            <a:ext cx="3756515" cy="3426099"/>
          </a:xfrm>
        </p:spPr>
        <p:txBody>
          <a:bodyPr/>
          <a:lstStyle/>
          <a:p>
            <a:pPr algn="ctr"/>
            <a:r>
              <a:rPr lang="en-US" sz="2353" b="0" dirty="0">
                <a:latin typeface="Segoe UI Semilight" panose="020B0402040204020203" pitchFamily="34" charset="0"/>
              </a:rPr>
              <a:t>Azure Resource Manager &amp; DevOps Tool Integrations</a:t>
            </a:r>
          </a:p>
          <a:p>
            <a:pPr algn="ctr"/>
            <a:endParaRPr lang="en-US" dirty="0"/>
          </a:p>
          <a:p>
            <a:pPr marL="280121" indent="-280121">
              <a:lnSpc>
                <a:spcPct val="110000"/>
              </a:lnSpc>
              <a:buFont typeface="Arial" panose="020B0604020202020204" pitchFamily="34" charset="0"/>
              <a:buChar char="•"/>
            </a:pPr>
            <a:r>
              <a:rPr lang="en-US" spc="78" dirty="0">
                <a:solidFill>
                  <a:schemeClr val="tx1"/>
                </a:solidFill>
              </a:rPr>
              <a:t>Infrastructure as Code (</a:t>
            </a:r>
            <a:r>
              <a:rPr lang="en-US" spc="78" dirty="0" err="1">
                <a:solidFill>
                  <a:schemeClr val="tx1"/>
                </a:solidFill>
              </a:rPr>
              <a:t>IaaC</a:t>
            </a:r>
            <a:r>
              <a:rPr lang="en-US" spc="78" dirty="0">
                <a:solidFill>
                  <a:schemeClr val="tx1"/>
                </a:solidFill>
              </a:rPr>
              <a:t>)</a:t>
            </a:r>
            <a:r>
              <a:rPr lang="en-US" b="0" spc="78" dirty="0">
                <a:solidFill>
                  <a:schemeClr val="tx1"/>
                </a:solidFill>
              </a:rPr>
              <a:t>, built-in with Azure Resource Manager</a:t>
            </a:r>
          </a:p>
          <a:p>
            <a:pPr marL="280121" indent="-280121">
              <a:lnSpc>
                <a:spcPct val="110000"/>
              </a:lnSpc>
              <a:buFont typeface="Arial" panose="020B0604020202020204" pitchFamily="34" charset="0"/>
              <a:buChar char="•"/>
            </a:pPr>
            <a:r>
              <a:rPr lang="en-US" b="0" spc="78" dirty="0">
                <a:solidFill>
                  <a:schemeClr val="tx1"/>
                </a:solidFill>
              </a:rPr>
              <a:t>Consistent between Azure and Azure Stack</a:t>
            </a:r>
          </a:p>
          <a:p>
            <a:pPr marL="280121" indent="-280121">
              <a:lnSpc>
                <a:spcPct val="110000"/>
              </a:lnSpc>
              <a:buFont typeface="Arial" panose="020B0604020202020204" pitchFamily="34" charset="0"/>
              <a:buChar char="•"/>
            </a:pPr>
            <a:r>
              <a:rPr lang="en-US" b="0" spc="78" dirty="0">
                <a:solidFill>
                  <a:schemeClr val="tx1"/>
                </a:solidFill>
              </a:rPr>
              <a:t>Support for DevOps tools integrations and OSS tooling</a:t>
            </a:r>
            <a:endParaRPr lang="en-US" b="0" dirty="0">
              <a:solidFill>
                <a:schemeClr val="tx1"/>
              </a:solidFill>
            </a:endParaRPr>
          </a:p>
        </p:txBody>
      </p:sp>
      <p:cxnSp>
        <p:nvCxnSpPr>
          <p:cNvPr id="9" name="Straight Connector 8">
            <a:extLst>
              <a:ext uri="{FF2B5EF4-FFF2-40B4-BE49-F238E27FC236}">
                <a16:creationId xmlns:a16="http://schemas.microsoft.com/office/drawing/2014/main" id="{CF7662E3-FD62-460C-BF54-34BE14A5E3C5}"/>
              </a:ext>
            </a:extLst>
          </p:cNvPr>
          <p:cNvCxnSpPr>
            <a:cxnSpLocks/>
          </p:cNvCxnSpPr>
          <p:nvPr/>
        </p:nvCxnSpPr>
        <p:spPr>
          <a:xfrm flipV="1">
            <a:off x="504863" y="3228745"/>
            <a:ext cx="3473647" cy="0"/>
          </a:xfrm>
          <a:prstGeom prst="line">
            <a:avLst/>
          </a:prstGeom>
          <a:noFill/>
          <a:ln w="12700" cap="flat" cmpd="sng" algn="ctr">
            <a:solidFill>
              <a:srgbClr val="4DB0FF"/>
            </a:solidFill>
            <a:prstDash val="solid"/>
            <a:miter lim="800000"/>
          </a:ln>
          <a:effectLst/>
        </p:spPr>
      </p:cxnSp>
      <p:pic>
        <p:nvPicPr>
          <p:cNvPr id="32" name="Graphic 31">
            <a:extLst>
              <a:ext uri="{FF2B5EF4-FFF2-40B4-BE49-F238E27FC236}">
                <a16:creationId xmlns:a16="http://schemas.microsoft.com/office/drawing/2014/main" id="{ADB0FD68-A0A8-45A9-A089-3250C952D4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18935" y="1504057"/>
            <a:ext cx="645500" cy="524955"/>
          </a:xfrm>
          <a:prstGeom prst="rect">
            <a:avLst/>
          </a:prstGeom>
        </p:spPr>
      </p:pic>
      <p:grpSp>
        <p:nvGrpSpPr>
          <p:cNvPr id="3" name="Group 2">
            <a:extLst>
              <a:ext uri="{FF2B5EF4-FFF2-40B4-BE49-F238E27FC236}">
                <a16:creationId xmlns:a16="http://schemas.microsoft.com/office/drawing/2014/main" id="{3ED49EE1-9C62-4C77-B371-65FA83E376D4}"/>
              </a:ext>
            </a:extLst>
          </p:cNvPr>
          <p:cNvGrpSpPr/>
          <p:nvPr/>
        </p:nvGrpSpPr>
        <p:grpSpPr>
          <a:xfrm>
            <a:off x="5764708" y="1504531"/>
            <a:ext cx="5708562" cy="4627500"/>
            <a:chOff x="5764708" y="1504531"/>
            <a:chExt cx="5708562" cy="4627500"/>
          </a:xfrm>
        </p:grpSpPr>
        <p:grpSp>
          <p:nvGrpSpPr>
            <p:cNvPr id="17" name="Group 16">
              <a:extLst>
                <a:ext uri="{FF2B5EF4-FFF2-40B4-BE49-F238E27FC236}">
                  <a16:creationId xmlns:a16="http://schemas.microsoft.com/office/drawing/2014/main" id="{59D4BCEE-0673-4D3C-9D7E-E890D9D0398D}"/>
                </a:ext>
              </a:extLst>
            </p:cNvPr>
            <p:cNvGrpSpPr/>
            <p:nvPr/>
          </p:nvGrpSpPr>
          <p:grpSpPr>
            <a:xfrm>
              <a:off x="5764708" y="1504531"/>
              <a:ext cx="5708562" cy="4627500"/>
              <a:chOff x="6454612" y="1725568"/>
              <a:chExt cx="5710184" cy="4628812"/>
            </a:xfrm>
            <a:solidFill>
              <a:schemeClr val="accent3"/>
            </a:solidFill>
          </p:grpSpPr>
          <p:grpSp>
            <p:nvGrpSpPr>
              <p:cNvPr id="18" name="Group 17">
                <a:extLst>
                  <a:ext uri="{FF2B5EF4-FFF2-40B4-BE49-F238E27FC236}">
                    <a16:creationId xmlns:a16="http://schemas.microsoft.com/office/drawing/2014/main" id="{B15C7A0A-2CC8-4006-8793-AAE0E0C0F986}"/>
                  </a:ext>
                </a:extLst>
              </p:cNvPr>
              <p:cNvGrpSpPr/>
              <p:nvPr/>
            </p:nvGrpSpPr>
            <p:grpSpPr>
              <a:xfrm>
                <a:off x="6454612" y="3339347"/>
                <a:ext cx="2113357" cy="840209"/>
                <a:chOff x="5918843" y="2930912"/>
                <a:chExt cx="2113658" cy="840328"/>
              </a:xfrm>
              <a:grpFill/>
            </p:grpSpPr>
            <p:sp>
              <p:nvSpPr>
                <p:cNvPr id="45" name="Freeform 14">
                  <a:extLst>
                    <a:ext uri="{FF2B5EF4-FFF2-40B4-BE49-F238E27FC236}">
                      <a16:creationId xmlns:a16="http://schemas.microsoft.com/office/drawing/2014/main" id="{42F1CE77-A900-4B6D-BBBA-62C4158BCE38}"/>
                    </a:ext>
                  </a:extLst>
                </p:cNvPr>
                <p:cNvSpPr>
                  <a:spLocks/>
                </p:cNvSpPr>
                <p:nvPr/>
              </p:nvSpPr>
              <p:spPr bwMode="auto">
                <a:xfrm>
                  <a:off x="6300793"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00BCF2"/>
                </a:solidFill>
                <a:ln>
                  <a:noFill/>
                </a:ln>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sp>
              <p:nvSpPr>
                <p:cNvPr id="46" name="TextBox 45">
                  <a:extLst>
                    <a:ext uri="{FF2B5EF4-FFF2-40B4-BE49-F238E27FC236}">
                      <a16:creationId xmlns:a16="http://schemas.microsoft.com/office/drawing/2014/main" id="{722F1BF2-CB77-4C89-AB37-641C95747B76}"/>
                    </a:ext>
                  </a:extLst>
                </p:cNvPr>
                <p:cNvSpPr txBox="1"/>
                <p:nvPr/>
              </p:nvSpPr>
              <p:spPr>
                <a:xfrm>
                  <a:off x="5918843" y="2930912"/>
                  <a:ext cx="2113658" cy="193981"/>
                </a:xfrm>
                <a:prstGeom prst="rect">
                  <a:avLst/>
                </a:prstGeom>
                <a:noFill/>
              </p:spPr>
              <p:txBody>
                <a:bodyPr wrap="none" lIns="0" tIns="0" rIns="0" bIns="0" rtlCol="0">
                  <a:spAutoFit/>
                </a:bodyPr>
                <a:lstStyle/>
                <a:p>
                  <a:pPr defTabSz="913944">
                    <a:lnSpc>
                      <a:spcPct val="90000"/>
                    </a:lnSpc>
                    <a:spcAft>
                      <a:spcPts val="600"/>
                    </a:spcAft>
                    <a:defRPr/>
                  </a:pPr>
                  <a:r>
                    <a:rPr lang="en-US" sz="1400" b="1" kern="0">
                      <a:latin typeface="Segoe UI"/>
                    </a:rPr>
                    <a:t>Azure Resource Manager</a:t>
                  </a:r>
                </a:p>
              </p:txBody>
            </p:sp>
          </p:grpSp>
          <p:grpSp>
            <p:nvGrpSpPr>
              <p:cNvPr id="19" name="Group 18">
                <a:extLst>
                  <a:ext uri="{FF2B5EF4-FFF2-40B4-BE49-F238E27FC236}">
                    <a16:creationId xmlns:a16="http://schemas.microsoft.com/office/drawing/2014/main" id="{8E62E7B1-5129-4DF0-A643-D36AA4E4D244}"/>
                  </a:ext>
                </a:extLst>
              </p:cNvPr>
              <p:cNvGrpSpPr/>
              <p:nvPr/>
            </p:nvGrpSpPr>
            <p:grpSpPr>
              <a:xfrm>
                <a:off x="10051438" y="3344833"/>
                <a:ext cx="2113358" cy="834720"/>
                <a:chOff x="9516187" y="2936401"/>
                <a:chExt cx="2113660" cy="834839"/>
              </a:xfrm>
              <a:grpFill/>
            </p:grpSpPr>
            <p:sp>
              <p:nvSpPr>
                <p:cNvPr id="43" name="Freeform 14">
                  <a:extLst>
                    <a:ext uri="{FF2B5EF4-FFF2-40B4-BE49-F238E27FC236}">
                      <a16:creationId xmlns:a16="http://schemas.microsoft.com/office/drawing/2014/main" id="{5551D8DE-598C-4890-BB1B-3FE2A32F95D5}"/>
                    </a:ext>
                  </a:extLst>
                </p:cNvPr>
                <p:cNvSpPr>
                  <a:spLocks/>
                </p:cNvSpPr>
                <p:nvPr/>
              </p:nvSpPr>
              <p:spPr bwMode="auto">
                <a:xfrm>
                  <a:off x="9801757" y="3181060"/>
                  <a:ext cx="975100" cy="590180"/>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00BCF2"/>
                </a:solidFill>
                <a:ln>
                  <a:noFill/>
                </a:ln>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sp>
              <p:nvSpPr>
                <p:cNvPr id="44" name="TextBox 43">
                  <a:extLst>
                    <a:ext uri="{FF2B5EF4-FFF2-40B4-BE49-F238E27FC236}">
                      <a16:creationId xmlns:a16="http://schemas.microsoft.com/office/drawing/2014/main" id="{164F7C0E-A3F4-497B-AC51-314ED319A831}"/>
                    </a:ext>
                  </a:extLst>
                </p:cNvPr>
                <p:cNvSpPr txBox="1"/>
                <p:nvPr/>
              </p:nvSpPr>
              <p:spPr>
                <a:xfrm>
                  <a:off x="9516187" y="2936401"/>
                  <a:ext cx="2113660" cy="193982"/>
                </a:xfrm>
                <a:prstGeom prst="rect">
                  <a:avLst/>
                </a:prstGeom>
                <a:noFill/>
              </p:spPr>
              <p:txBody>
                <a:bodyPr wrap="none" lIns="0" tIns="0" rIns="0" bIns="0" rtlCol="0">
                  <a:spAutoFit/>
                </a:bodyPr>
                <a:lstStyle/>
                <a:p>
                  <a:pPr defTabSz="913944">
                    <a:lnSpc>
                      <a:spcPct val="90000"/>
                    </a:lnSpc>
                    <a:spcAft>
                      <a:spcPts val="600"/>
                    </a:spcAft>
                    <a:defRPr/>
                  </a:pPr>
                  <a:r>
                    <a:rPr lang="en-US" sz="1400" b="1" kern="0">
                      <a:latin typeface="Segoe UI"/>
                    </a:rPr>
                    <a:t>Azure Resource Manager</a:t>
                  </a:r>
                </a:p>
              </p:txBody>
            </p:sp>
          </p:grpSp>
          <p:sp>
            <p:nvSpPr>
              <p:cNvPr id="20" name="TextBox 19">
                <a:extLst>
                  <a:ext uri="{FF2B5EF4-FFF2-40B4-BE49-F238E27FC236}">
                    <a16:creationId xmlns:a16="http://schemas.microsoft.com/office/drawing/2014/main" id="{63B0B8F3-4EAE-4EBF-80FF-24E784C9A43F}"/>
                  </a:ext>
                </a:extLst>
              </p:cNvPr>
              <p:cNvSpPr txBox="1"/>
              <p:nvPr/>
            </p:nvSpPr>
            <p:spPr>
              <a:xfrm>
                <a:off x="10711084" y="6160426"/>
                <a:ext cx="492262" cy="193954"/>
              </a:xfrm>
              <a:prstGeom prst="rect">
                <a:avLst/>
              </a:prstGeom>
              <a:noFill/>
            </p:spPr>
            <p:txBody>
              <a:bodyPr wrap="none" lIns="0" tIns="0" rIns="0" bIns="0" rtlCol="0">
                <a:spAutoFit/>
              </a:bodyPr>
              <a:lstStyle/>
              <a:p>
                <a:pPr defTabSz="913944">
                  <a:lnSpc>
                    <a:spcPct val="90000"/>
                  </a:lnSpc>
                  <a:spcAft>
                    <a:spcPts val="600"/>
                  </a:spcAft>
                  <a:defRPr/>
                </a:pPr>
                <a:r>
                  <a:rPr lang="en-US" sz="1400" b="1" kern="0">
                    <a:latin typeface="Segoe UI"/>
                  </a:rPr>
                  <a:t>Azure</a:t>
                </a:r>
              </a:p>
            </p:txBody>
          </p:sp>
          <p:sp>
            <p:nvSpPr>
              <p:cNvPr id="21" name="TextBox 20">
                <a:extLst>
                  <a:ext uri="{FF2B5EF4-FFF2-40B4-BE49-F238E27FC236}">
                    <a16:creationId xmlns:a16="http://schemas.microsoft.com/office/drawing/2014/main" id="{8D774901-C1BE-450C-A43E-DD47FD911CBD}"/>
                  </a:ext>
                </a:extLst>
              </p:cNvPr>
              <p:cNvSpPr txBox="1"/>
              <p:nvPr/>
            </p:nvSpPr>
            <p:spPr>
              <a:xfrm>
                <a:off x="6825312" y="6160426"/>
                <a:ext cx="997351" cy="193954"/>
              </a:xfrm>
              <a:prstGeom prst="rect">
                <a:avLst/>
              </a:prstGeom>
              <a:noFill/>
            </p:spPr>
            <p:txBody>
              <a:bodyPr wrap="none" lIns="0" tIns="0" rIns="0" bIns="0" rtlCol="0">
                <a:spAutoFit/>
              </a:bodyPr>
              <a:lstStyle/>
              <a:p>
                <a:pPr defTabSz="913944">
                  <a:lnSpc>
                    <a:spcPct val="90000"/>
                  </a:lnSpc>
                  <a:spcAft>
                    <a:spcPts val="600"/>
                  </a:spcAft>
                  <a:defRPr/>
                </a:pPr>
                <a:r>
                  <a:rPr lang="en-US" sz="1400" b="1" kern="0">
                    <a:latin typeface="Segoe UI"/>
                  </a:rPr>
                  <a:t>Azure Stack</a:t>
                </a:r>
              </a:p>
            </p:txBody>
          </p:sp>
          <p:grpSp>
            <p:nvGrpSpPr>
              <p:cNvPr id="22" name="Group 21">
                <a:extLst>
                  <a:ext uri="{FF2B5EF4-FFF2-40B4-BE49-F238E27FC236}">
                    <a16:creationId xmlns:a16="http://schemas.microsoft.com/office/drawing/2014/main" id="{CAAAEDCC-2FBC-4733-AB23-70B94545EB02}"/>
                  </a:ext>
                </a:extLst>
              </p:cNvPr>
              <p:cNvGrpSpPr/>
              <p:nvPr/>
            </p:nvGrpSpPr>
            <p:grpSpPr>
              <a:xfrm>
                <a:off x="7279355" y="2885835"/>
                <a:ext cx="1104744" cy="316617"/>
                <a:chOff x="6743700" y="2477338"/>
                <a:chExt cx="1104900" cy="316662"/>
              </a:xfrm>
              <a:grpFill/>
            </p:grpSpPr>
            <p:cxnSp>
              <p:nvCxnSpPr>
                <p:cNvPr id="41" name="Straight Connector 40">
                  <a:extLst>
                    <a:ext uri="{FF2B5EF4-FFF2-40B4-BE49-F238E27FC236}">
                      <a16:creationId xmlns:a16="http://schemas.microsoft.com/office/drawing/2014/main" id="{408DA718-3601-44F5-A544-882F8DB585BB}"/>
                    </a:ext>
                  </a:extLst>
                </p:cNvPr>
                <p:cNvCxnSpPr/>
                <p:nvPr/>
              </p:nvCxnSpPr>
              <p:spPr>
                <a:xfrm>
                  <a:off x="6743700" y="2477338"/>
                  <a:ext cx="1104900" cy="0"/>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C3F81AC-251B-4D2E-B736-7CB49FAE1474}"/>
                    </a:ext>
                  </a:extLst>
                </p:cNvPr>
                <p:cNvCxnSpPr/>
                <p:nvPr/>
              </p:nvCxnSpPr>
              <p:spPr>
                <a:xfrm flipV="1">
                  <a:off x="6743700" y="2477338"/>
                  <a:ext cx="0" cy="316662"/>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4B930F-B5D9-4E2F-B309-F240E602691F}"/>
                  </a:ext>
                </a:extLst>
              </p:cNvPr>
              <p:cNvGrpSpPr/>
              <p:nvPr/>
            </p:nvGrpSpPr>
            <p:grpSpPr>
              <a:xfrm>
                <a:off x="9806296" y="2885835"/>
                <a:ext cx="1104744" cy="316617"/>
                <a:chOff x="9271000" y="2477338"/>
                <a:chExt cx="1104900" cy="316662"/>
              </a:xfrm>
              <a:grpFill/>
            </p:grpSpPr>
            <p:cxnSp>
              <p:nvCxnSpPr>
                <p:cNvPr id="39" name="Straight Connector 38">
                  <a:extLst>
                    <a:ext uri="{FF2B5EF4-FFF2-40B4-BE49-F238E27FC236}">
                      <a16:creationId xmlns:a16="http://schemas.microsoft.com/office/drawing/2014/main" id="{B56C0257-998A-4C1D-B579-20632F0300A6}"/>
                    </a:ext>
                  </a:extLst>
                </p:cNvPr>
                <p:cNvCxnSpPr/>
                <p:nvPr/>
              </p:nvCxnSpPr>
              <p:spPr>
                <a:xfrm>
                  <a:off x="9271000" y="2477338"/>
                  <a:ext cx="1104900" cy="0"/>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E847F17-0BCF-4893-842C-586F912D4A22}"/>
                    </a:ext>
                  </a:extLst>
                </p:cNvPr>
                <p:cNvCxnSpPr/>
                <p:nvPr/>
              </p:nvCxnSpPr>
              <p:spPr>
                <a:xfrm flipV="1">
                  <a:off x="10375900" y="2477338"/>
                  <a:ext cx="0" cy="316662"/>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D3304463-D465-407A-B19D-49CDFBC8D244}"/>
                  </a:ext>
                </a:extLst>
              </p:cNvPr>
              <p:cNvCxnSpPr/>
              <p:nvPr/>
            </p:nvCxnSpPr>
            <p:spPr>
              <a:xfrm flipV="1">
                <a:off x="7279355" y="4392303"/>
                <a:ext cx="0" cy="316617"/>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A83E3A-AD28-4DF8-8D29-F71487EDC78B}"/>
                  </a:ext>
                </a:extLst>
              </p:cNvPr>
              <p:cNvCxnSpPr>
                <a:cxnSpLocks/>
              </p:cNvCxnSpPr>
              <p:nvPr/>
            </p:nvCxnSpPr>
            <p:spPr>
              <a:xfrm flipV="1">
                <a:off x="10957215" y="4392304"/>
                <a:ext cx="0" cy="331986"/>
              </a:xfrm>
              <a:prstGeom prst="line">
                <a:avLst/>
              </a:prstGeom>
              <a:grpFill/>
              <a:ln w="1905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1B33893-2615-4421-BE4E-15F594F8FF42}"/>
                  </a:ext>
                </a:extLst>
              </p:cNvPr>
              <p:cNvSpPr txBox="1"/>
              <p:nvPr/>
            </p:nvSpPr>
            <p:spPr>
              <a:xfrm>
                <a:off x="6711621" y="1725568"/>
                <a:ext cx="1488495" cy="621377"/>
              </a:xfrm>
              <a:prstGeom prst="rect">
                <a:avLst/>
              </a:prstGeom>
              <a:noFill/>
            </p:spPr>
            <p:txBody>
              <a:bodyPr wrap="none" lIns="182803" tIns="146243" rIns="182803" bIns="146243" rtlCol="0">
                <a:spAutoFit/>
              </a:bodyPr>
              <a:lstStyle/>
              <a:p>
                <a:pPr defTabSz="913944">
                  <a:lnSpc>
                    <a:spcPct val="90000"/>
                  </a:lnSpc>
                  <a:spcAft>
                    <a:spcPts val="600"/>
                  </a:spcAft>
                  <a:defRPr/>
                </a:pPr>
                <a:r>
                  <a:rPr lang="en-US" sz="2353" kern="0">
                    <a:latin typeface="Segoe UI Semilight" panose="020B0402040204020203" pitchFamily="34" charset="0"/>
                    <a:cs typeface="Segoe UI Semilight" panose="020B0402040204020203" pitchFamily="34" charset="0"/>
                  </a:rPr>
                  <a:t>Describe</a:t>
                </a:r>
              </a:p>
            </p:txBody>
          </p:sp>
          <p:sp>
            <p:nvSpPr>
              <p:cNvPr id="29" name="TextBox 28">
                <a:extLst>
                  <a:ext uri="{FF2B5EF4-FFF2-40B4-BE49-F238E27FC236}">
                    <a16:creationId xmlns:a16="http://schemas.microsoft.com/office/drawing/2014/main" id="{48A23287-2BC4-4793-A6DE-CAC8EF149697}"/>
                  </a:ext>
                </a:extLst>
              </p:cNvPr>
              <p:cNvSpPr txBox="1"/>
              <p:nvPr/>
            </p:nvSpPr>
            <p:spPr>
              <a:xfrm>
                <a:off x="8477124" y="1725568"/>
                <a:ext cx="1286459" cy="621377"/>
              </a:xfrm>
              <a:prstGeom prst="rect">
                <a:avLst/>
              </a:prstGeom>
              <a:noFill/>
            </p:spPr>
            <p:txBody>
              <a:bodyPr wrap="none" lIns="182803" tIns="146243" rIns="182803" bIns="146243" rtlCol="0">
                <a:spAutoFit/>
              </a:bodyPr>
              <a:lstStyle/>
              <a:p>
                <a:pPr defTabSz="913944">
                  <a:lnSpc>
                    <a:spcPct val="90000"/>
                  </a:lnSpc>
                  <a:spcAft>
                    <a:spcPts val="600"/>
                  </a:spcAft>
                  <a:defRPr/>
                </a:pPr>
                <a:r>
                  <a:rPr lang="en-US" sz="2353" kern="0">
                    <a:latin typeface="Segoe UI Semilight" panose="020B0402040204020203" pitchFamily="34" charset="0"/>
                    <a:cs typeface="Segoe UI Semilight" panose="020B0402040204020203" pitchFamily="34" charset="0"/>
                  </a:rPr>
                  <a:t>Deploy</a:t>
                </a:r>
              </a:p>
            </p:txBody>
          </p:sp>
          <p:sp>
            <p:nvSpPr>
              <p:cNvPr id="31" name="TextBox 30">
                <a:extLst>
                  <a:ext uri="{FF2B5EF4-FFF2-40B4-BE49-F238E27FC236}">
                    <a16:creationId xmlns:a16="http://schemas.microsoft.com/office/drawing/2014/main" id="{727A3DAB-C596-4295-B19A-0747AD1857E8}"/>
                  </a:ext>
                </a:extLst>
              </p:cNvPr>
              <p:cNvSpPr txBox="1"/>
              <p:nvPr/>
            </p:nvSpPr>
            <p:spPr>
              <a:xfrm>
                <a:off x="10005420" y="1725568"/>
                <a:ext cx="1336168" cy="621377"/>
              </a:xfrm>
              <a:prstGeom prst="rect">
                <a:avLst/>
              </a:prstGeom>
              <a:noFill/>
            </p:spPr>
            <p:txBody>
              <a:bodyPr wrap="none" lIns="182803" tIns="146243" rIns="182803" bIns="146243" rtlCol="0">
                <a:spAutoFit/>
              </a:bodyPr>
              <a:lstStyle/>
              <a:p>
                <a:pPr defTabSz="913944">
                  <a:lnSpc>
                    <a:spcPct val="90000"/>
                  </a:lnSpc>
                  <a:spcAft>
                    <a:spcPts val="600"/>
                  </a:spcAft>
                  <a:defRPr/>
                </a:pPr>
                <a:r>
                  <a:rPr lang="en-US" sz="2353" kern="0">
                    <a:latin typeface="Segoe UI Semilight" panose="020B0402040204020203" pitchFamily="34" charset="0"/>
                    <a:cs typeface="Segoe UI Semilight" panose="020B0402040204020203" pitchFamily="34" charset="0"/>
                  </a:rPr>
                  <a:t>Control</a:t>
                </a:r>
              </a:p>
            </p:txBody>
          </p:sp>
          <p:grpSp>
            <p:nvGrpSpPr>
              <p:cNvPr id="33" name="Group 32">
                <a:extLst>
                  <a:ext uri="{FF2B5EF4-FFF2-40B4-BE49-F238E27FC236}">
                    <a16:creationId xmlns:a16="http://schemas.microsoft.com/office/drawing/2014/main" id="{33A1264A-24A1-45FA-87A3-881949E3E8A1}"/>
                  </a:ext>
                </a:extLst>
              </p:cNvPr>
              <p:cNvGrpSpPr/>
              <p:nvPr/>
            </p:nvGrpSpPr>
            <p:grpSpPr>
              <a:xfrm>
                <a:off x="8754373" y="2589965"/>
                <a:ext cx="1070944" cy="926480"/>
                <a:chOff x="7516813" y="3165475"/>
                <a:chExt cx="1423988" cy="1231900"/>
              </a:xfrm>
              <a:grpFill/>
            </p:grpSpPr>
            <p:sp>
              <p:nvSpPr>
                <p:cNvPr id="34" name="Freeform 18">
                  <a:extLst>
                    <a:ext uri="{FF2B5EF4-FFF2-40B4-BE49-F238E27FC236}">
                      <a16:creationId xmlns:a16="http://schemas.microsoft.com/office/drawing/2014/main" id="{7865198D-D1D4-4644-9C46-ED52CCBA3DB1}"/>
                    </a:ext>
                  </a:extLst>
                </p:cNvPr>
                <p:cNvSpPr>
                  <a:spLocks noEditPoints="1"/>
                </p:cNvSpPr>
                <p:nvPr/>
              </p:nvSpPr>
              <p:spPr bwMode="auto">
                <a:xfrm>
                  <a:off x="7516813" y="3165475"/>
                  <a:ext cx="1423988" cy="1231900"/>
                </a:xfrm>
                <a:custGeom>
                  <a:avLst/>
                  <a:gdLst>
                    <a:gd name="T0" fmla="*/ 322 w 377"/>
                    <a:gd name="T1" fmla="*/ 108 h 325"/>
                    <a:gd name="T2" fmla="*/ 304 w 377"/>
                    <a:gd name="T3" fmla="*/ 55 h 325"/>
                    <a:gd name="T4" fmla="*/ 270 w 377"/>
                    <a:gd name="T5" fmla="*/ 18 h 325"/>
                    <a:gd name="T6" fmla="*/ 18 w 377"/>
                    <a:gd name="T7" fmla="*/ 0 h 325"/>
                    <a:gd name="T8" fmla="*/ 0 w 377"/>
                    <a:gd name="T9" fmla="*/ 199 h 325"/>
                    <a:gd name="T10" fmla="*/ 51 w 377"/>
                    <a:gd name="T11" fmla="*/ 217 h 325"/>
                    <a:gd name="T12" fmla="*/ 69 w 377"/>
                    <a:gd name="T13" fmla="*/ 272 h 325"/>
                    <a:gd name="T14" fmla="*/ 107 w 377"/>
                    <a:gd name="T15" fmla="*/ 307 h 325"/>
                    <a:gd name="T16" fmla="*/ 359 w 377"/>
                    <a:gd name="T17" fmla="*/ 325 h 325"/>
                    <a:gd name="T18" fmla="*/ 377 w 377"/>
                    <a:gd name="T19" fmla="*/ 126 h 325"/>
                    <a:gd name="T20" fmla="*/ 50 w 377"/>
                    <a:gd name="T21" fmla="*/ 9 h 325"/>
                    <a:gd name="T22" fmla="*/ 50 w 377"/>
                    <a:gd name="T23" fmla="*/ 24 h 325"/>
                    <a:gd name="T24" fmla="*/ 50 w 377"/>
                    <a:gd name="T25" fmla="*/ 9 h 325"/>
                    <a:gd name="T26" fmla="*/ 34 w 377"/>
                    <a:gd name="T27" fmla="*/ 17 h 325"/>
                    <a:gd name="T28" fmla="*/ 18 w 377"/>
                    <a:gd name="T29" fmla="*/ 17 h 325"/>
                    <a:gd name="T30" fmla="*/ 18 w 377"/>
                    <a:gd name="T31" fmla="*/ 199 h 325"/>
                    <a:gd name="T32" fmla="*/ 252 w 377"/>
                    <a:gd name="T33" fmla="*/ 31 h 325"/>
                    <a:gd name="T34" fmla="*/ 69 w 377"/>
                    <a:gd name="T35" fmla="*/ 55 h 325"/>
                    <a:gd name="T36" fmla="*/ 51 w 377"/>
                    <a:gd name="T37" fmla="*/ 199 h 325"/>
                    <a:gd name="T38" fmla="*/ 109 w 377"/>
                    <a:gd name="T39" fmla="*/ 72 h 325"/>
                    <a:gd name="T40" fmla="*/ 94 w 377"/>
                    <a:gd name="T41" fmla="*/ 72 h 325"/>
                    <a:gd name="T42" fmla="*/ 109 w 377"/>
                    <a:gd name="T43" fmla="*/ 72 h 325"/>
                    <a:gd name="T44" fmla="*/ 78 w 377"/>
                    <a:gd name="T45" fmla="*/ 80 h 325"/>
                    <a:gd name="T46" fmla="*/ 78 w 377"/>
                    <a:gd name="T47" fmla="*/ 64 h 325"/>
                    <a:gd name="T48" fmla="*/ 70 w 377"/>
                    <a:gd name="T49" fmla="*/ 254 h 325"/>
                    <a:gd name="T50" fmla="*/ 70 w 377"/>
                    <a:gd name="T51" fmla="*/ 199 h 325"/>
                    <a:gd name="T52" fmla="*/ 252 w 377"/>
                    <a:gd name="T53" fmla="*/ 87 h 325"/>
                    <a:gd name="T54" fmla="*/ 304 w 377"/>
                    <a:gd name="T55" fmla="*/ 87 h 325"/>
                    <a:gd name="T56" fmla="*/ 270 w 377"/>
                    <a:gd name="T57" fmla="*/ 108 h 325"/>
                    <a:gd name="T58" fmla="*/ 124 w 377"/>
                    <a:gd name="T59" fmla="*/ 108 h 325"/>
                    <a:gd name="T60" fmla="*/ 107 w 377"/>
                    <a:gd name="T61" fmla="*/ 199 h 325"/>
                    <a:gd name="T62" fmla="*/ 107 w 377"/>
                    <a:gd name="T63" fmla="*/ 254 h 325"/>
                    <a:gd name="T64" fmla="*/ 164 w 377"/>
                    <a:gd name="T65" fmla="*/ 125 h 325"/>
                    <a:gd name="T66" fmla="*/ 149 w 377"/>
                    <a:gd name="T67" fmla="*/ 125 h 325"/>
                    <a:gd name="T68" fmla="*/ 164 w 377"/>
                    <a:gd name="T69" fmla="*/ 125 h 325"/>
                    <a:gd name="T70" fmla="*/ 133 w 377"/>
                    <a:gd name="T71" fmla="*/ 133 h 325"/>
                    <a:gd name="T72" fmla="*/ 133 w 377"/>
                    <a:gd name="T73" fmla="*/ 118 h 325"/>
                    <a:gd name="T74" fmla="*/ 359 w 377"/>
                    <a:gd name="T75" fmla="*/ 307 h 325"/>
                    <a:gd name="T76" fmla="*/ 125 w 377"/>
                    <a:gd name="T77" fmla="*/ 272 h 325"/>
                    <a:gd name="T78" fmla="*/ 125 w 377"/>
                    <a:gd name="T79" fmla="*/ 217 h 325"/>
                    <a:gd name="T80" fmla="*/ 125 w 377"/>
                    <a:gd name="T81" fmla="*/ 140 h 325"/>
                    <a:gd name="T82" fmla="*/ 270 w 377"/>
                    <a:gd name="T83" fmla="*/ 140 h 325"/>
                    <a:gd name="T84" fmla="*/ 322 w 377"/>
                    <a:gd name="T85" fmla="*/ 140 h 325"/>
                    <a:gd name="T86" fmla="*/ 359 w 377"/>
                    <a:gd name="T8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7" h="325">
                      <a:moveTo>
                        <a:pt x="359" y="108"/>
                      </a:moveTo>
                      <a:cubicBezTo>
                        <a:pt x="322" y="108"/>
                        <a:pt x="322" y="108"/>
                        <a:pt x="322" y="108"/>
                      </a:cubicBezTo>
                      <a:cubicBezTo>
                        <a:pt x="322" y="73"/>
                        <a:pt x="322" y="73"/>
                        <a:pt x="322" y="73"/>
                      </a:cubicBezTo>
                      <a:cubicBezTo>
                        <a:pt x="322" y="63"/>
                        <a:pt x="314" y="55"/>
                        <a:pt x="304" y="55"/>
                      </a:cubicBezTo>
                      <a:cubicBezTo>
                        <a:pt x="270" y="55"/>
                        <a:pt x="270" y="55"/>
                        <a:pt x="270" y="55"/>
                      </a:cubicBezTo>
                      <a:cubicBezTo>
                        <a:pt x="270" y="18"/>
                        <a:pt x="270" y="18"/>
                        <a:pt x="270" y="18"/>
                      </a:cubicBezTo>
                      <a:cubicBezTo>
                        <a:pt x="270" y="8"/>
                        <a:pt x="262" y="0"/>
                        <a:pt x="252" y="0"/>
                      </a:cubicBezTo>
                      <a:cubicBezTo>
                        <a:pt x="18" y="0"/>
                        <a:pt x="18" y="0"/>
                        <a:pt x="18" y="0"/>
                      </a:cubicBezTo>
                      <a:cubicBezTo>
                        <a:pt x="8" y="0"/>
                        <a:pt x="0" y="8"/>
                        <a:pt x="0" y="18"/>
                      </a:cubicBezTo>
                      <a:cubicBezTo>
                        <a:pt x="0" y="199"/>
                        <a:pt x="0" y="199"/>
                        <a:pt x="0" y="199"/>
                      </a:cubicBezTo>
                      <a:cubicBezTo>
                        <a:pt x="0" y="209"/>
                        <a:pt x="8" y="217"/>
                        <a:pt x="18" y="217"/>
                      </a:cubicBezTo>
                      <a:cubicBezTo>
                        <a:pt x="51" y="217"/>
                        <a:pt x="51" y="217"/>
                        <a:pt x="51" y="217"/>
                      </a:cubicBezTo>
                      <a:cubicBezTo>
                        <a:pt x="51" y="254"/>
                        <a:pt x="51" y="254"/>
                        <a:pt x="51" y="254"/>
                      </a:cubicBezTo>
                      <a:cubicBezTo>
                        <a:pt x="51" y="264"/>
                        <a:pt x="59" y="272"/>
                        <a:pt x="69" y="272"/>
                      </a:cubicBezTo>
                      <a:cubicBezTo>
                        <a:pt x="107" y="272"/>
                        <a:pt x="107" y="272"/>
                        <a:pt x="107" y="272"/>
                      </a:cubicBezTo>
                      <a:cubicBezTo>
                        <a:pt x="107" y="307"/>
                        <a:pt x="107" y="307"/>
                        <a:pt x="107" y="307"/>
                      </a:cubicBezTo>
                      <a:cubicBezTo>
                        <a:pt x="107" y="317"/>
                        <a:pt x="114" y="325"/>
                        <a:pt x="124" y="325"/>
                      </a:cubicBezTo>
                      <a:cubicBezTo>
                        <a:pt x="359" y="325"/>
                        <a:pt x="359" y="325"/>
                        <a:pt x="359" y="325"/>
                      </a:cubicBezTo>
                      <a:cubicBezTo>
                        <a:pt x="369" y="325"/>
                        <a:pt x="377" y="317"/>
                        <a:pt x="377" y="307"/>
                      </a:cubicBezTo>
                      <a:cubicBezTo>
                        <a:pt x="377" y="126"/>
                        <a:pt x="377" y="126"/>
                        <a:pt x="377" y="126"/>
                      </a:cubicBezTo>
                      <a:cubicBezTo>
                        <a:pt x="377" y="116"/>
                        <a:pt x="369" y="108"/>
                        <a:pt x="359" y="108"/>
                      </a:cubicBezTo>
                      <a:close/>
                      <a:moveTo>
                        <a:pt x="50" y="9"/>
                      </a:moveTo>
                      <a:cubicBezTo>
                        <a:pt x="54" y="9"/>
                        <a:pt x="57" y="13"/>
                        <a:pt x="57" y="17"/>
                      </a:cubicBezTo>
                      <a:cubicBezTo>
                        <a:pt x="57" y="21"/>
                        <a:pt x="54" y="24"/>
                        <a:pt x="50" y="24"/>
                      </a:cubicBezTo>
                      <a:cubicBezTo>
                        <a:pt x="46" y="24"/>
                        <a:pt x="42" y="21"/>
                        <a:pt x="42" y="17"/>
                      </a:cubicBezTo>
                      <a:cubicBezTo>
                        <a:pt x="42" y="13"/>
                        <a:pt x="46" y="9"/>
                        <a:pt x="50" y="9"/>
                      </a:cubicBezTo>
                      <a:close/>
                      <a:moveTo>
                        <a:pt x="26" y="9"/>
                      </a:moveTo>
                      <a:cubicBezTo>
                        <a:pt x="30" y="9"/>
                        <a:pt x="34" y="13"/>
                        <a:pt x="34" y="17"/>
                      </a:cubicBezTo>
                      <a:cubicBezTo>
                        <a:pt x="34" y="21"/>
                        <a:pt x="30" y="24"/>
                        <a:pt x="26" y="24"/>
                      </a:cubicBezTo>
                      <a:cubicBezTo>
                        <a:pt x="22" y="24"/>
                        <a:pt x="18" y="21"/>
                        <a:pt x="18" y="17"/>
                      </a:cubicBezTo>
                      <a:cubicBezTo>
                        <a:pt x="18" y="13"/>
                        <a:pt x="22" y="9"/>
                        <a:pt x="26" y="9"/>
                      </a:cubicBezTo>
                      <a:close/>
                      <a:moveTo>
                        <a:pt x="18" y="199"/>
                      </a:moveTo>
                      <a:cubicBezTo>
                        <a:pt x="18" y="31"/>
                        <a:pt x="18" y="31"/>
                        <a:pt x="18" y="31"/>
                      </a:cubicBezTo>
                      <a:cubicBezTo>
                        <a:pt x="252" y="31"/>
                        <a:pt x="252" y="31"/>
                        <a:pt x="252" y="31"/>
                      </a:cubicBezTo>
                      <a:cubicBezTo>
                        <a:pt x="252" y="55"/>
                        <a:pt x="252" y="55"/>
                        <a:pt x="252" y="55"/>
                      </a:cubicBezTo>
                      <a:cubicBezTo>
                        <a:pt x="69" y="55"/>
                        <a:pt x="69" y="55"/>
                        <a:pt x="69" y="55"/>
                      </a:cubicBezTo>
                      <a:cubicBezTo>
                        <a:pt x="59" y="55"/>
                        <a:pt x="51" y="63"/>
                        <a:pt x="51" y="73"/>
                      </a:cubicBezTo>
                      <a:cubicBezTo>
                        <a:pt x="51" y="199"/>
                        <a:pt x="51" y="199"/>
                        <a:pt x="51" y="199"/>
                      </a:cubicBezTo>
                      <a:lnTo>
                        <a:pt x="18" y="199"/>
                      </a:lnTo>
                      <a:close/>
                      <a:moveTo>
                        <a:pt x="109" y="72"/>
                      </a:moveTo>
                      <a:cubicBezTo>
                        <a:pt x="109" y="76"/>
                        <a:pt x="106" y="80"/>
                        <a:pt x="101" y="80"/>
                      </a:cubicBezTo>
                      <a:cubicBezTo>
                        <a:pt x="97" y="80"/>
                        <a:pt x="94" y="76"/>
                        <a:pt x="94" y="72"/>
                      </a:cubicBezTo>
                      <a:cubicBezTo>
                        <a:pt x="94" y="68"/>
                        <a:pt x="97" y="64"/>
                        <a:pt x="101" y="64"/>
                      </a:cubicBezTo>
                      <a:cubicBezTo>
                        <a:pt x="106" y="64"/>
                        <a:pt x="109" y="68"/>
                        <a:pt x="109" y="72"/>
                      </a:cubicBezTo>
                      <a:close/>
                      <a:moveTo>
                        <a:pt x="85" y="72"/>
                      </a:moveTo>
                      <a:cubicBezTo>
                        <a:pt x="85" y="76"/>
                        <a:pt x="82" y="80"/>
                        <a:pt x="78" y="80"/>
                      </a:cubicBezTo>
                      <a:cubicBezTo>
                        <a:pt x="73" y="80"/>
                        <a:pt x="70" y="76"/>
                        <a:pt x="70" y="72"/>
                      </a:cubicBezTo>
                      <a:cubicBezTo>
                        <a:pt x="70" y="68"/>
                        <a:pt x="73" y="64"/>
                        <a:pt x="78" y="64"/>
                      </a:cubicBezTo>
                      <a:cubicBezTo>
                        <a:pt x="82" y="64"/>
                        <a:pt x="85" y="68"/>
                        <a:pt x="85" y="72"/>
                      </a:cubicBezTo>
                      <a:close/>
                      <a:moveTo>
                        <a:pt x="70" y="254"/>
                      </a:moveTo>
                      <a:cubicBezTo>
                        <a:pt x="70" y="217"/>
                        <a:pt x="70" y="217"/>
                        <a:pt x="70" y="217"/>
                      </a:cubicBezTo>
                      <a:cubicBezTo>
                        <a:pt x="70" y="199"/>
                        <a:pt x="70" y="199"/>
                        <a:pt x="70" y="199"/>
                      </a:cubicBezTo>
                      <a:cubicBezTo>
                        <a:pt x="70" y="87"/>
                        <a:pt x="70" y="87"/>
                        <a:pt x="70" y="87"/>
                      </a:cubicBezTo>
                      <a:cubicBezTo>
                        <a:pt x="252" y="87"/>
                        <a:pt x="252" y="87"/>
                        <a:pt x="252" y="87"/>
                      </a:cubicBezTo>
                      <a:cubicBezTo>
                        <a:pt x="270" y="87"/>
                        <a:pt x="270" y="87"/>
                        <a:pt x="270" y="87"/>
                      </a:cubicBezTo>
                      <a:cubicBezTo>
                        <a:pt x="304" y="87"/>
                        <a:pt x="304" y="87"/>
                        <a:pt x="304" y="87"/>
                      </a:cubicBezTo>
                      <a:cubicBezTo>
                        <a:pt x="304" y="108"/>
                        <a:pt x="304" y="108"/>
                        <a:pt x="304" y="108"/>
                      </a:cubicBezTo>
                      <a:cubicBezTo>
                        <a:pt x="270" y="108"/>
                        <a:pt x="270" y="108"/>
                        <a:pt x="270" y="108"/>
                      </a:cubicBezTo>
                      <a:cubicBezTo>
                        <a:pt x="252" y="108"/>
                        <a:pt x="252" y="108"/>
                        <a:pt x="252" y="108"/>
                      </a:cubicBezTo>
                      <a:cubicBezTo>
                        <a:pt x="124" y="108"/>
                        <a:pt x="124" y="108"/>
                        <a:pt x="124" y="108"/>
                      </a:cubicBezTo>
                      <a:cubicBezTo>
                        <a:pt x="114" y="108"/>
                        <a:pt x="107" y="116"/>
                        <a:pt x="107" y="126"/>
                      </a:cubicBezTo>
                      <a:cubicBezTo>
                        <a:pt x="107" y="199"/>
                        <a:pt x="107" y="199"/>
                        <a:pt x="107" y="199"/>
                      </a:cubicBezTo>
                      <a:cubicBezTo>
                        <a:pt x="107" y="217"/>
                        <a:pt x="107" y="217"/>
                        <a:pt x="107" y="217"/>
                      </a:cubicBezTo>
                      <a:cubicBezTo>
                        <a:pt x="107" y="254"/>
                        <a:pt x="107" y="254"/>
                        <a:pt x="107" y="254"/>
                      </a:cubicBezTo>
                      <a:lnTo>
                        <a:pt x="70" y="254"/>
                      </a:lnTo>
                      <a:close/>
                      <a:moveTo>
                        <a:pt x="164" y="125"/>
                      </a:moveTo>
                      <a:cubicBezTo>
                        <a:pt x="164" y="129"/>
                        <a:pt x="161" y="133"/>
                        <a:pt x="156" y="133"/>
                      </a:cubicBezTo>
                      <a:cubicBezTo>
                        <a:pt x="152" y="133"/>
                        <a:pt x="149" y="129"/>
                        <a:pt x="149" y="125"/>
                      </a:cubicBezTo>
                      <a:cubicBezTo>
                        <a:pt x="149" y="121"/>
                        <a:pt x="152" y="118"/>
                        <a:pt x="156" y="118"/>
                      </a:cubicBezTo>
                      <a:cubicBezTo>
                        <a:pt x="161" y="118"/>
                        <a:pt x="164" y="121"/>
                        <a:pt x="164" y="125"/>
                      </a:cubicBezTo>
                      <a:close/>
                      <a:moveTo>
                        <a:pt x="140" y="125"/>
                      </a:moveTo>
                      <a:cubicBezTo>
                        <a:pt x="140" y="129"/>
                        <a:pt x="137" y="133"/>
                        <a:pt x="133" y="133"/>
                      </a:cubicBezTo>
                      <a:cubicBezTo>
                        <a:pt x="129" y="133"/>
                        <a:pt x="125" y="129"/>
                        <a:pt x="125" y="125"/>
                      </a:cubicBezTo>
                      <a:cubicBezTo>
                        <a:pt x="125" y="121"/>
                        <a:pt x="129" y="118"/>
                        <a:pt x="133" y="118"/>
                      </a:cubicBezTo>
                      <a:cubicBezTo>
                        <a:pt x="137" y="118"/>
                        <a:pt x="140" y="121"/>
                        <a:pt x="140" y="125"/>
                      </a:cubicBezTo>
                      <a:close/>
                      <a:moveTo>
                        <a:pt x="359" y="307"/>
                      </a:moveTo>
                      <a:cubicBezTo>
                        <a:pt x="125" y="307"/>
                        <a:pt x="125" y="307"/>
                        <a:pt x="125" y="307"/>
                      </a:cubicBezTo>
                      <a:cubicBezTo>
                        <a:pt x="125" y="272"/>
                        <a:pt x="125" y="272"/>
                        <a:pt x="125" y="272"/>
                      </a:cubicBezTo>
                      <a:cubicBezTo>
                        <a:pt x="125" y="254"/>
                        <a:pt x="125" y="254"/>
                        <a:pt x="125" y="254"/>
                      </a:cubicBezTo>
                      <a:cubicBezTo>
                        <a:pt x="125" y="217"/>
                        <a:pt x="125" y="217"/>
                        <a:pt x="125" y="217"/>
                      </a:cubicBezTo>
                      <a:cubicBezTo>
                        <a:pt x="125" y="199"/>
                        <a:pt x="125" y="199"/>
                        <a:pt x="125" y="199"/>
                      </a:cubicBezTo>
                      <a:cubicBezTo>
                        <a:pt x="125" y="140"/>
                        <a:pt x="125" y="140"/>
                        <a:pt x="125" y="140"/>
                      </a:cubicBezTo>
                      <a:cubicBezTo>
                        <a:pt x="252" y="140"/>
                        <a:pt x="252" y="140"/>
                        <a:pt x="252" y="140"/>
                      </a:cubicBezTo>
                      <a:cubicBezTo>
                        <a:pt x="270" y="140"/>
                        <a:pt x="270" y="140"/>
                        <a:pt x="270" y="140"/>
                      </a:cubicBezTo>
                      <a:cubicBezTo>
                        <a:pt x="304" y="140"/>
                        <a:pt x="304" y="140"/>
                        <a:pt x="304" y="140"/>
                      </a:cubicBezTo>
                      <a:cubicBezTo>
                        <a:pt x="322" y="140"/>
                        <a:pt x="322" y="140"/>
                        <a:pt x="322" y="140"/>
                      </a:cubicBezTo>
                      <a:cubicBezTo>
                        <a:pt x="359" y="140"/>
                        <a:pt x="359" y="140"/>
                        <a:pt x="359" y="140"/>
                      </a:cubicBezTo>
                      <a:lnTo>
                        <a:pt x="359" y="3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sp>
              <p:nvSpPr>
                <p:cNvPr id="35" name="Rectangle 19">
                  <a:extLst>
                    <a:ext uri="{FF2B5EF4-FFF2-40B4-BE49-F238E27FC236}">
                      <a16:creationId xmlns:a16="http://schemas.microsoft.com/office/drawing/2014/main" id="{A64F66E1-B48A-48B6-B8D3-1DAEF3FD4E63}"/>
                    </a:ext>
                  </a:extLst>
                </p:cNvPr>
                <p:cNvSpPr>
                  <a:spLocks noChangeArrowheads="1"/>
                </p:cNvSpPr>
                <p:nvPr/>
              </p:nvSpPr>
              <p:spPr bwMode="auto">
                <a:xfrm>
                  <a:off x="8135938" y="4025900"/>
                  <a:ext cx="98425" cy="185738"/>
                </a:xfrm>
                <a:prstGeom prst="rect">
                  <a:avLst/>
                </a:prstGeom>
                <a:solidFill>
                  <a:srgbClr val="0078D4"/>
                </a:solidFill>
                <a:ln w="9525">
                  <a:noFill/>
                  <a:miter lim="800000"/>
                  <a:headEnd/>
                  <a:tailEnd/>
                </a:ln>
                <a:extLst/>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sp>
              <p:nvSpPr>
                <p:cNvPr id="36" name="Rectangle 20">
                  <a:extLst>
                    <a:ext uri="{FF2B5EF4-FFF2-40B4-BE49-F238E27FC236}">
                      <a16:creationId xmlns:a16="http://schemas.microsoft.com/office/drawing/2014/main" id="{C82B6F8C-F640-4D96-A4AD-6547A8F6D02F}"/>
                    </a:ext>
                  </a:extLst>
                </p:cNvPr>
                <p:cNvSpPr>
                  <a:spLocks noChangeArrowheads="1"/>
                </p:cNvSpPr>
                <p:nvPr/>
              </p:nvSpPr>
              <p:spPr bwMode="auto">
                <a:xfrm>
                  <a:off x="8294688" y="3984625"/>
                  <a:ext cx="98425" cy="227013"/>
                </a:xfrm>
                <a:prstGeom prst="rect">
                  <a:avLst/>
                </a:prstGeom>
                <a:solidFill>
                  <a:srgbClr val="0078D4"/>
                </a:solidFill>
                <a:ln w="9525">
                  <a:noFill/>
                  <a:miter lim="800000"/>
                  <a:headEnd/>
                  <a:tailEnd/>
                </a:ln>
                <a:extLst/>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sp>
              <p:nvSpPr>
                <p:cNvPr id="37" name="Rectangle 21">
                  <a:extLst>
                    <a:ext uri="{FF2B5EF4-FFF2-40B4-BE49-F238E27FC236}">
                      <a16:creationId xmlns:a16="http://schemas.microsoft.com/office/drawing/2014/main" id="{B095999C-4B10-4BE2-AF14-C57C0ECC1BE5}"/>
                    </a:ext>
                  </a:extLst>
                </p:cNvPr>
                <p:cNvSpPr>
                  <a:spLocks noChangeArrowheads="1"/>
                </p:cNvSpPr>
                <p:nvPr/>
              </p:nvSpPr>
              <p:spPr bwMode="auto">
                <a:xfrm>
                  <a:off x="8456613" y="3922713"/>
                  <a:ext cx="98425" cy="288925"/>
                </a:xfrm>
                <a:prstGeom prst="rect">
                  <a:avLst/>
                </a:prstGeom>
                <a:solidFill>
                  <a:srgbClr val="0078D4"/>
                </a:solidFill>
                <a:ln w="9525">
                  <a:noFill/>
                  <a:miter lim="800000"/>
                  <a:headEnd/>
                  <a:tailEnd/>
                </a:ln>
                <a:extLst/>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sp>
              <p:nvSpPr>
                <p:cNvPr id="38" name="Rectangle 22">
                  <a:extLst>
                    <a:ext uri="{FF2B5EF4-FFF2-40B4-BE49-F238E27FC236}">
                      <a16:creationId xmlns:a16="http://schemas.microsoft.com/office/drawing/2014/main" id="{461A8ABA-438F-4C25-BA20-D652F1CB3CCA}"/>
                    </a:ext>
                  </a:extLst>
                </p:cNvPr>
                <p:cNvSpPr>
                  <a:spLocks noChangeArrowheads="1"/>
                </p:cNvSpPr>
                <p:nvPr/>
              </p:nvSpPr>
              <p:spPr bwMode="auto">
                <a:xfrm>
                  <a:off x="8615363" y="3840163"/>
                  <a:ext cx="98425" cy="371475"/>
                </a:xfrm>
                <a:prstGeom prst="rect">
                  <a:avLst/>
                </a:prstGeom>
                <a:solidFill>
                  <a:srgbClr val="0078D4"/>
                </a:solidFill>
                <a:ln w="9525">
                  <a:noFill/>
                  <a:miter lim="800000"/>
                  <a:headEnd/>
                  <a:tailEnd/>
                </a:ln>
                <a:extLst/>
              </p:spPr>
              <p:txBody>
                <a:bodyPr vert="horz" wrap="square" lIns="91401" tIns="45700" rIns="91401" bIns="45700" numCol="1" anchor="t" anchorCtr="0" compatLnSpc="1">
                  <a:prstTxWarp prst="textNoShape">
                    <a:avLst/>
                  </a:prstTxWarp>
                </a:bodyPr>
                <a:lstStyle/>
                <a:p>
                  <a:pPr defTabSz="913944">
                    <a:defRPr/>
                  </a:pPr>
                  <a:endParaRPr lang="en-US" sz="1800" kern="0">
                    <a:latin typeface="Segoe UI"/>
                  </a:endParaRPr>
                </a:p>
              </p:txBody>
            </p:sp>
          </p:grpSp>
        </p:grpSp>
        <p:sp>
          <p:nvSpPr>
            <p:cNvPr id="47" name="server" title="Icon of a server tower">
              <a:extLst>
                <a:ext uri="{FF2B5EF4-FFF2-40B4-BE49-F238E27FC236}">
                  <a16:creationId xmlns:a16="http://schemas.microsoft.com/office/drawing/2014/main" id="{EDFF4712-4DAE-4696-9580-A1388D319BFB}"/>
                </a:ext>
              </a:extLst>
            </p:cNvPr>
            <p:cNvSpPr>
              <a:spLocks noChangeAspect="1" noEditPoints="1"/>
            </p:cNvSpPr>
            <p:nvPr/>
          </p:nvSpPr>
          <p:spPr bwMode="auto">
            <a:xfrm>
              <a:off x="6454046" y="4709742"/>
              <a:ext cx="531247" cy="100571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48" name="Picture 47">
              <a:extLst>
                <a:ext uri="{FF2B5EF4-FFF2-40B4-BE49-F238E27FC236}">
                  <a16:creationId xmlns:a16="http://schemas.microsoft.com/office/drawing/2014/main" id="{3AF7FA8A-E43B-44CC-9142-E12997758315}"/>
                </a:ext>
              </a:extLst>
            </p:cNvPr>
            <p:cNvPicPr>
              <a:picLocks noChangeAspect="1"/>
            </p:cNvPicPr>
            <p:nvPr/>
          </p:nvPicPr>
          <p:blipFill>
            <a:blip r:embed="rId5"/>
            <a:stretch>
              <a:fillRect/>
            </a:stretch>
          </p:blipFill>
          <p:spPr>
            <a:xfrm>
              <a:off x="9645960" y="4658809"/>
              <a:ext cx="1151320" cy="1146014"/>
            </a:xfrm>
            <a:prstGeom prst="rect">
              <a:avLst/>
            </a:prstGeom>
          </p:spPr>
        </p:pic>
        <p:sp>
          <p:nvSpPr>
            <p:cNvPr id="49" name="server" title="Icon of a server tower">
              <a:extLst>
                <a:ext uri="{FF2B5EF4-FFF2-40B4-BE49-F238E27FC236}">
                  <a16:creationId xmlns:a16="http://schemas.microsoft.com/office/drawing/2014/main" id="{E02E7D57-ADD5-4881-A205-3E4399B4AB4F}"/>
                </a:ext>
              </a:extLst>
            </p:cNvPr>
            <p:cNvSpPr>
              <a:spLocks noChangeAspect="1" noEditPoints="1"/>
            </p:cNvSpPr>
            <p:nvPr/>
          </p:nvSpPr>
          <p:spPr bwMode="auto">
            <a:xfrm>
              <a:off x="6329949" y="4799092"/>
              <a:ext cx="531247" cy="100571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solidFill>
              <a:srgbClr val="FFFFFF"/>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50" name="Picture 49">
              <a:extLst>
                <a:ext uri="{FF2B5EF4-FFF2-40B4-BE49-F238E27FC236}">
                  <a16:creationId xmlns:a16="http://schemas.microsoft.com/office/drawing/2014/main" id="{CDBD4127-6F12-43D0-B8C9-110A4177B764}"/>
                </a:ext>
              </a:extLst>
            </p:cNvPr>
            <p:cNvPicPr>
              <a:picLocks noChangeAspect="1"/>
            </p:cNvPicPr>
            <p:nvPr/>
          </p:nvPicPr>
          <p:blipFill>
            <a:blip r:embed="rId5"/>
            <a:stretch>
              <a:fillRect/>
            </a:stretch>
          </p:blipFill>
          <p:spPr>
            <a:xfrm>
              <a:off x="6449121" y="5079568"/>
              <a:ext cx="323436" cy="321945"/>
            </a:xfrm>
            <a:prstGeom prst="rect">
              <a:avLst/>
            </a:prstGeom>
          </p:spPr>
        </p:pic>
      </p:grpSp>
    </p:spTree>
    <p:extLst>
      <p:ext uri="{BB962C8B-B14F-4D97-AF65-F5344CB8AC3E}">
        <p14:creationId xmlns:p14="http://schemas.microsoft.com/office/powerpoint/2010/main" val="2168636270"/>
      </p:ext>
    </p:extLst>
  </p:cSld>
  <p:clrMapOvr>
    <a:masterClrMapping/>
  </p:clrMapOvr>
  <p:transition>
    <p:fade/>
  </p:transition>
</p:sld>
</file>

<file path=ppt/slides/slide16.xml><?xml version="1.0" encoding="utf-8"?>
<p:sld xmlns:a16="http://schemas.microsoft.com/office/drawing/2014/main" xmlns:a14="http://schemas.microsoft.com/office/drawing/2010/main" xmlns:asvg="http://schemas.microsoft.com/office/drawing/2016/SVG/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1327-E9AC-40FA-8407-957706E75A10}"/>
              </a:ext>
            </a:extLst>
          </p:cNvPr>
          <p:cNvSpPr>
            <a:spLocks noGrp="1"/>
          </p:cNvSpPr>
          <p:nvPr>
            <p:ph type="title"/>
          </p:nvPr>
        </p:nvSpPr>
        <p:spPr>
          <a:xfrm>
            <a:off x="588263" y="457200"/>
            <a:ext cx="11018520" cy="553998"/>
          </a:xfrm>
        </p:spPr>
        <p:txBody>
          <a:bodyPr/>
          <a:lstStyle/>
          <a:p>
            <a:r>
              <a:rPr lang="en-US">
                <a:solidFill>
                  <a:srgbClr val="000000"/>
                </a:solidFill>
              </a:rPr>
              <a:t>Consistent Cloud Platform</a:t>
            </a:r>
          </a:p>
        </p:txBody>
      </p:sp>
      <p:grpSp>
        <p:nvGrpSpPr>
          <p:cNvPr id="4" name="Group 3">
            <a:extLst>
              <a:ext uri="{FF2B5EF4-FFF2-40B4-BE49-F238E27FC236}">
                <a16:creationId xmlns:a16="http://schemas.microsoft.com/office/drawing/2014/main" id="{B0783BD3-5DE9-4339-95F2-30C2A6EA1F9B}"/>
              </a:ext>
            </a:extLst>
          </p:cNvPr>
          <p:cNvGrpSpPr/>
          <p:nvPr/>
        </p:nvGrpSpPr>
        <p:grpSpPr>
          <a:xfrm>
            <a:off x="7241877" y="2043101"/>
            <a:ext cx="1682296" cy="455857"/>
            <a:chOff x="7945826" y="2962421"/>
            <a:chExt cx="1682296" cy="455857"/>
          </a:xfrm>
        </p:grpSpPr>
        <p:sp>
          <p:nvSpPr>
            <p:cNvPr id="5" name="TextBox 4">
              <a:extLst>
                <a:ext uri="{FF2B5EF4-FFF2-40B4-BE49-F238E27FC236}">
                  <a16:creationId xmlns:a16="http://schemas.microsoft.com/office/drawing/2014/main" id="{243976D6-B0E1-4064-AD47-38378D706C6D}"/>
                </a:ext>
              </a:extLst>
            </p:cNvPr>
            <p:cNvSpPr txBox="1"/>
            <p:nvPr/>
          </p:nvSpPr>
          <p:spPr>
            <a:xfrm>
              <a:off x="7945826" y="2962421"/>
              <a:ext cx="168229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Operations</a:t>
              </a:r>
            </a:p>
          </p:txBody>
        </p:sp>
        <p:sp>
          <p:nvSpPr>
            <p:cNvPr id="6" name="Touchscreen" title="Icon of a closed hand with one finger touching a screen">
              <a:extLst>
                <a:ext uri="{FF2B5EF4-FFF2-40B4-BE49-F238E27FC236}">
                  <a16:creationId xmlns:a16="http://schemas.microsoft.com/office/drawing/2014/main" id="{B8730F0A-C8E6-4EE8-9C6C-6745EBDE11A5}"/>
                </a:ext>
              </a:extLst>
            </p:cNvPr>
            <p:cNvSpPr>
              <a:spLocks noChangeAspect="1" noEditPoints="1"/>
            </p:cNvSpPr>
            <p:nvPr/>
          </p:nvSpPr>
          <p:spPr bwMode="auto">
            <a:xfrm>
              <a:off x="7945826" y="3028424"/>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0DED0F5D-1DF8-4648-90C6-84B30142DE15}"/>
              </a:ext>
            </a:extLst>
          </p:cNvPr>
          <p:cNvGrpSpPr/>
          <p:nvPr/>
        </p:nvGrpSpPr>
        <p:grpSpPr>
          <a:xfrm>
            <a:off x="5470437" y="2046853"/>
            <a:ext cx="1682296" cy="455857"/>
            <a:chOff x="4895911" y="2955958"/>
            <a:chExt cx="1682296" cy="455857"/>
          </a:xfrm>
        </p:grpSpPr>
        <p:sp>
          <p:nvSpPr>
            <p:cNvPr id="8" name="TextBox 7">
              <a:extLst>
                <a:ext uri="{FF2B5EF4-FFF2-40B4-BE49-F238E27FC236}">
                  <a16:creationId xmlns:a16="http://schemas.microsoft.com/office/drawing/2014/main" id="{0FB5353A-1615-476B-B28B-A611065191DB}"/>
                </a:ext>
              </a:extLst>
            </p:cNvPr>
            <p:cNvSpPr txBox="1"/>
            <p:nvPr/>
          </p:nvSpPr>
          <p:spPr>
            <a:xfrm>
              <a:off x="4895911" y="2955958"/>
              <a:ext cx="168229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Automations</a:t>
              </a:r>
            </a:p>
          </p:txBody>
        </p:sp>
        <p:sp>
          <p:nvSpPr>
            <p:cNvPr id="9" name="Freeform 96" title="Icon of a gear with a wrench">
              <a:extLst>
                <a:ext uri="{FF2B5EF4-FFF2-40B4-BE49-F238E27FC236}">
                  <a16:creationId xmlns:a16="http://schemas.microsoft.com/office/drawing/2014/main" id="{0F8E9871-F0EB-4B5D-B26A-CD672E572747}"/>
                </a:ext>
              </a:extLst>
            </p:cNvPr>
            <p:cNvSpPr>
              <a:spLocks noChangeAspect="1" noEditPoints="1"/>
            </p:cNvSpPr>
            <p:nvPr/>
          </p:nvSpPr>
          <p:spPr bwMode="auto">
            <a:xfrm>
              <a:off x="4895911" y="2989086"/>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68B8065B-8BA4-4260-BEFA-F71FA0FF224F}"/>
              </a:ext>
            </a:extLst>
          </p:cNvPr>
          <p:cNvGrpSpPr/>
          <p:nvPr/>
        </p:nvGrpSpPr>
        <p:grpSpPr>
          <a:xfrm>
            <a:off x="7241877" y="1457460"/>
            <a:ext cx="1755874" cy="455857"/>
            <a:chOff x="7862824" y="2221505"/>
            <a:chExt cx="1755874" cy="455857"/>
          </a:xfrm>
        </p:grpSpPr>
        <p:sp>
          <p:nvSpPr>
            <p:cNvPr id="11" name="TextBox 10">
              <a:extLst>
                <a:ext uri="{FF2B5EF4-FFF2-40B4-BE49-F238E27FC236}">
                  <a16:creationId xmlns:a16="http://schemas.microsoft.com/office/drawing/2014/main" id="{DED1668B-DA8C-44C4-8527-084F65228643}"/>
                </a:ext>
              </a:extLst>
            </p:cNvPr>
            <p:cNvSpPr txBox="1"/>
            <p:nvPr/>
          </p:nvSpPr>
          <p:spPr>
            <a:xfrm>
              <a:off x="7936402" y="2221505"/>
              <a:ext cx="168229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Deployments</a:t>
              </a:r>
            </a:p>
          </p:txBody>
        </p:sp>
        <p:sp>
          <p:nvSpPr>
            <p:cNvPr id="12" name="browser_3" title="Icon of a browser window with an arrow pointing from the outside to the center">
              <a:extLst>
                <a:ext uri="{FF2B5EF4-FFF2-40B4-BE49-F238E27FC236}">
                  <a16:creationId xmlns:a16="http://schemas.microsoft.com/office/drawing/2014/main" id="{D46CD25A-8967-4177-BC46-692CE33E6FFC}"/>
                </a:ext>
              </a:extLst>
            </p:cNvPr>
            <p:cNvSpPr>
              <a:spLocks noChangeAspect="1" noEditPoints="1"/>
            </p:cNvSpPr>
            <p:nvPr/>
          </p:nvSpPr>
          <p:spPr bwMode="auto">
            <a:xfrm>
              <a:off x="7862824" y="22340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44546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E58E3096-52EE-45A9-BBD4-20D2E5C14160}"/>
              </a:ext>
            </a:extLst>
          </p:cNvPr>
          <p:cNvGrpSpPr/>
          <p:nvPr/>
        </p:nvGrpSpPr>
        <p:grpSpPr>
          <a:xfrm>
            <a:off x="5407153" y="1454237"/>
            <a:ext cx="1755874" cy="455857"/>
            <a:chOff x="4822333" y="2188963"/>
            <a:chExt cx="1755874" cy="455857"/>
          </a:xfrm>
        </p:grpSpPr>
        <p:sp>
          <p:nvSpPr>
            <p:cNvPr id="14" name="TextBox 13">
              <a:extLst>
                <a:ext uri="{FF2B5EF4-FFF2-40B4-BE49-F238E27FC236}">
                  <a16:creationId xmlns:a16="http://schemas.microsoft.com/office/drawing/2014/main" id="{731EF134-5BCF-4A39-9903-29C277D573AB}"/>
                </a:ext>
              </a:extLst>
            </p:cNvPr>
            <p:cNvSpPr txBox="1"/>
            <p:nvPr/>
          </p:nvSpPr>
          <p:spPr>
            <a:xfrm>
              <a:off x="4895911" y="2188963"/>
              <a:ext cx="168229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Experiences</a:t>
              </a:r>
            </a:p>
          </p:txBody>
        </p:sp>
        <p:sp>
          <p:nvSpPr>
            <p:cNvPr id="15" name="PhotoCollection_E7AA" title="Icon of a stacked photo of a landscape">
              <a:extLst>
                <a:ext uri="{FF2B5EF4-FFF2-40B4-BE49-F238E27FC236}">
                  <a16:creationId xmlns:a16="http://schemas.microsoft.com/office/drawing/2014/main" id="{7DCFCA9C-D843-4441-B1FB-19ACB6CD3F05}"/>
                </a:ext>
              </a:extLst>
            </p:cNvPr>
            <p:cNvSpPr>
              <a:spLocks noChangeAspect="1" noEditPoints="1"/>
            </p:cNvSpPr>
            <p:nvPr/>
          </p:nvSpPr>
          <p:spPr bwMode="auto">
            <a:xfrm>
              <a:off x="4822333" y="2191483"/>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C8138B9-5E8E-489C-B65A-649CA5E3C2E9}"/>
              </a:ext>
            </a:extLst>
          </p:cNvPr>
          <p:cNvGrpSpPr/>
          <p:nvPr/>
        </p:nvGrpSpPr>
        <p:grpSpPr>
          <a:xfrm>
            <a:off x="3581545" y="1445140"/>
            <a:ext cx="1682296" cy="455857"/>
            <a:chOff x="2488681" y="2259257"/>
            <a:chExt cx="1682296" cy="455857"/>
          </a:xfrm>
        </p:grpSpPr>
        <p:sp>
          <p:nvSpPr>
            <p:cNvPr id="17" name="TextBox 16">
              <a:extLst>
                <a:ext uri="{FF2B5EF4-FFF2-40B4-BE49-F238E27FC236}">
                  <a16:creationId xmlns:a16="http://schemas.microsoft.com/office/drawing/2014/main" id="{547AF797-88BD-499C-9D94-0D9F4FC8659E}"/>
                </a:ext>
              </a:extLst>
            </p:cNvPr>
            <p:cNvSpPr txBox="1"/>
            <p:nvPr/>
          </p:nvSpPr>
          <p:spPr>
            <a:xfrm>
              <a:off x="2488681" y="2259257"/>
              <a:ext cx="1682296"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Tools</a:t>
              </a:r>
            </a:p>
          </p:txBody>
        </p:sp>
        <p:sp>
          <p:nvSpPr>
            <p:cNvPr id="18" name="DeveloperTools_EC7A" title="Icon of a wrench and a screwdriver">
              <a:extLst>
                <a:ext uri="{FF2B5EF4-FFF2-40B4-BE49-F238E27FC236}">
                  <a16:creationId xmlns:a16="http://schemas.microsoft.com/office/drawing/2014/main" id="{90E4BD88-A846-4BD4-B792-7A02D50961A8}"/>
                </a:ext>
              </a:extLst>
            </p:cNvPr>
            <p:cNvSpPr>
              <a:spLocks noChangeAspect="1" noEditPoints="1"/>
            </p:cNvSpPr>
            <p:nvPr/>
          </p:nvSpPr>
          <p:spPr bwMode="auto">
            <a:xfrm>
              <a:off x="2843564" y="2273935"/>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BBA1600-B09E-428A-9CD7-058FE26E5193}"/>
              </a:ext>
            </a:extLst>
          </p:cNvPr>
          <p:cNvGrpSpPr/>
          <p:nvPr/>
        </p:nvGrpSpPr>
        <p:grpSpPr>
          <a:xfrm>
            <a:off x="3865103" y="1971364"/>
            <a:ext cx="1682296" cy="622056"/>
            <a:chOff x="2529806" y="2822123"/>
            <a:chExt cx="1682296" cy="622056"/>
          </a:xfrm>
        </p:grpSpPr>
        <p:sp>
          <p:nvSpPr>
            <p:cNvPr id="20" name="TextBox 19">
              <a:extLst>
                <a:ext uri="{FF2B5EF4-FFF2-40B4-BE49-F238E27FC236}">
                  <a16:creationId xmlns:a16="http://schemas.microsoft.com/office/drawing/2014/main" id="{C4DFC778-C7E4-4525-9F8D-34ABB84E3363}"/>
                </a:ext>
              </a:extLst>
            </p:cNvPr>
            <p:cNvSpPr txBox="1"/>
            <p:nvPr/>
          </p:nvSpPr>
          <p:spPr>
            <a:xfrm>
              <a:off x="2529806" y="2822123"/>
              <a:ext cx="1682296"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Application Patterns</a:t>
              </a:r>
            </a:p>
          </p:txBody>
        </p:sp>
        <p:sp>
          <p:nvSpPr>
            <p:cNvPr id="21" name="CRMArticles_EFF5" title="Icon of two documents stacked together with writing on them">
              <a:extLst>
                <a:ext uri="{FF2B5EF4-FFF2-40B4-BE49-F238E27FC236}">
                  <a16:creationId xmlns:a16="http://schemas.microsoft.com/office/drawing/2014/main" id="{9C0152FF-B59B-4D1A-99A5-E37FF4CF01FC}"/>
                </a:ext>
              </a:extLst>
            </p:cNvPr>
            <p:cNvSpPr>
              <a:spLocks noChangeAspect="1" noEditPoints="1"/>
            </p:cNvSpPr>
            <p:nvPr/>
          </p:nvSpPr>
          <p:spPr bwMode="auto">
            <a:xfrm>
              <a:off x="2548287" y="2933487"/>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4454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endParaRPr>
            </a:p>
          </p:txBody>
        </p:sp>
      </p:grpSp>
      <p:sp>
        <p:nvSpPr>
          <p:cNvPr id="22" name="Rectangle: Rounded Corners 21">
            <a:extLst>
              <a:ext uri="{FF2B5EF4-FFF2-40B4-BE49-F238E27FC236}">
                <a16:creationId xmlns:a16="http://schemas.microsoft.com/office/drawing/2014/main" id="{5FF5D656-D48A-4211-84F8-74735BFF0E16}"/>
              </a:ext>
            </a:extLst>
          </p:cNvPr>
          <p:cNvSpPr/>
          <p:nvPr/>
        </p:nvSpPr>
        <p:spPr>
          <a:xfrm>
            <a:off x="3130838" y="1259262"/>
            <a:ext cx="5964231" cy="1416469"/>
          </a:xfrm>
          <a:prstGeom prst="roundRect">
            <a:avLst/>
          </a:prstGeom>
          <a:noFill/>
          <a:ln>
            <a:solidFill>
              <a:srgbClr val="44546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E7A35E75-2ECC-4E36-8E30-86EE573E0858}"/>
              </a:ext>
            </a:extLst>
          </p:cNvPr>
          <p:cNvGrpSpPr/>
          <p:nvPr/>
        </p:nvGrpSpPr>
        <p:grpSpPr>
          <a:xfrm>
            <a:off x="6289434" y="2996057"/>
            <a:ext cx="1979554" cy="455857"/>
            <a:chOff x="5816734" y="544716"/>
            <a:chExt cx="1979554" cy="455857"/>
          </a:xfrm>
        </p:grpSpPr>
        <p:pic>
          <p:nvPicPr>
            <p:cNvPr id="25" name="Picture 24">
              <a:extLst>
                <a:ext uri="{FF2B5EF4-FFF2-40B4-BE49-F238E27FC236}">
                  <a16:creationId xmlns:a16="http://schemas.microsoft.com/office/drawing/2014/main" id="{87DA949B-DBA9-4DE2-AFE6-A01A12913EC9}"/>
                </a:ext>
              </a:extLst>
            </p:cNvPr>
            <p:cNvPicPr>
              <a:picLocks noChangeAspect="1"/>
            </p:cNvPicPr>
            <p:nvPr/>
          </p:nvPicPr>
          <p:blipFill>
            <a:blip r:embed="rId2"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816734" y="561976"/>
              <a:ext cx="359375" cy="421339"/>
            </a:xfrm>
            <a:prstGeom prst="rect">
              <a:avLst/>
            </a:prstGeom>
          </p:spPr>
        </p:pic>
        <p:sp>
          <p:nvSpPr>
            <p:cNvPr id="26" name="TextBox 25">
              <a:extLst>
                <a:ext uri="{FF2B5EF4-FFF2-40B4-BE49-F238E27FC236}">
                  <a16:creationId xmlns:a16="http://schemas.microsoft.com/office/drawing/2014/main" id="{483D889A-C89F-4754-948F-4FD614744CC0}"/>
                </a:ext>
              </a:extLst>
            </p:cNvPr>
            <p:cNvSpPr txBox="1"/>
            <p:nvPr/>
          </p:nvSpPr>
          <p:spPr>
            <a:xfrm>
              <a:off x="6113992" y="544716"/>
              <a:ext cx="1682296" cy="4558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Containers</a:t>
              </a:r>
              <a:endParaRPr kumimoji="0" lang="en-US" sz="1200" b="0" i="0" u="none" strike="noStrike" kern="1200" cap="none" spc="0" normalizeH="0" baseline="0" noProof="0">
                <a:ln>
                  <a:noFill/>
                </a:ln>
                <a:solidFill>
                  <a:srgbClr val="44546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D4FE55AC-E833-410D-BBB3-4DE3E5065F6F}"/>
              </a:ext>
            </a:extLst>
          </p:cNvPr>
          <p:cNvGrpSpPr/>
          <p:nvPr/>
        </p:nvGrpSpPr>
        <p:grpSpPr>
          <a:xfrm>
            <a:off x="6318579" y="3582213"/>
            <a:ext cx="1951278" cy="455857"/>
            <a:chOff x="5827018" y="1358145"/>
            <a:chExt cx="1951278" cy="455857"/>
          </a:xfrm>
        </p:grpSpPr>
        <p:sp>
          <p:nvSpPr>
            <p:cNvPr id="28" name="Freeform 9">
              <a:extLst>
                <a:ext uri="{FF2B5EF4-FFF2-40B4-BE49-F238E27FC236}">
                  <a16:creationId xmlns:a16="http://schemas.microsoft.com/office/drawing/2014/main" id="{47BD9F43-B182-41B9-B918-44470408C48C}"/>
                </a:ext>
              </a:extLst>
            </p:cNvPr>
            <p:cNvSpPr>
              <a:spLocks noEditPoints="1"/>
            </p:cNvSpPr>
            <p:nvPr/>
          </p:nvSpPr>
          <p:spPr bwMode="auto">
            <a:xfrm>
              <a:off x="5827018" y="1418704"/>
              <a:ext cx="338806" cy="338806"/>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484E61"/>
            </a:solidFill>
            <a:ln>
              <a:noFill/>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2857C21-C357-44C4-B4E5-C3276E85123A}"/>
                </a:ext>
              </a:extLst>
            </p:cNvPr>
            <p:cNvSpPr txBox="1"/>
            <p:nvPr/>
          </p:nvSpPr>
          <p:spPr>
            <a:xfrm>
              <a:off x="6096000" y="1358145"/>
              <a:ext cx="1682296" cy="4558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Storage</a:t>
              </a:r>
              <a:endParaRPr kumimoji="0" lang="en-US" sz="1200" b="0" i="0" u="none" strike="noStrike" kern="1200" cap="none" spc="0" normalizeH="0" baseline="0" noProof="0">
                <a:ln>
                  <a:noFill/>
                </a:ln>
                <a:solidFill>
                  <a:srgbClr val="44546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1599F353-4E57-41AF-9C79-3686E5F4DFFD}"/>
              </a:ext>
            </a:extLst>
          </p:cNvPr>
          <p:cNvGrpSpPr/>
          <p:nvPr/>
        </p:nvGrpSpPr>
        <p:grpSpPr>
          <a:xfrm>
            <a:off x="3319881" y="2998326"/>
            <a:ext cx="1981195" cy="455857"/>
            <a:chOff x="5797101" y="2158848"/>
            <a:chExt cx="1981195" cy="455857"/>
          </a:xfrm>
        </p:grpSpPr>
        <p:pic>
          <p:nvPicPr>
            <p:cNvPr id="31" name="Picture 30">
              <a:extLst>
                <a:ext uri="{FF2B5EF4-FFF2-40B4-BE49-F238E27FC236}">
                  <a16:creationId xmlns:a16="http://schemas.microsoft.com/office/drawing/2014/main" id="{63A78CB7-09E6-448F-9306-949F11C825B7}"/>
                </a:ext>
              </a:extLst>
            </p:cNvPr>
            <p:cNvPicPr>
              <a:picLocks noChangeAspect="1"/>
            </p:cNvPicPr>
            <p:nvPr/>
          </p:nvPicPr>
          <p:blipFill>
            <a:blip r:embed="rId3"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797101" y="2192899"/>
              <a:ext cx="398641" cy="387756"/>
            </a:xfrm>
            <a:prstGeom prst="rect">
              <a:avLst/>
            </a:prstGeom>
            <a:noFill/>
          </p:spPr>
        </p:pic>
        <p:sp>
          <p:nvSpPr>
            <p:cNvPr id="32" name="TextBox 31">
              <a:extLst>
                <a:ext uri="{FF2B5EF4-FFF2-40B4-BE49-F238E27FC236}">
                  <a16:creationId xmlns:a16="http://schemas.microsoft.com/office/drawing/2014/main" id="{0D3B72F8-9468-402D-82C4-7EC25C82103B}"/>
                </a:ext>
              </a:extLst>
            </p:cNvPr>
            <p:cNvSpPr txBox="1"/>
            <p:nvPr/>
          </p:nvSpPr>
          <p:spPr>
            <a:xfrm>
              <a:off x="6096000" y="2158848"/>
              <a:ext cx="1682296" cy="4558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Serverless</a:t>
              </a:r>
            </a:p>
          </p:txBody>
        </p:sp>
      </p:grpSp>
      <p:grpSp>
        <p:nvGrpSpPr>
          <p:cNvPr id="33" name="Group 32">
            <a:extLst>
              <a:ext uri="{FF2B5EF4-FFF2-40B4-BE49-F238E27FC236}">
                <a16:creationId xmlns:a16="http://schemas.microsoft.com/office/drawing/2014/main" id="{E4C18FBE-1C19-450B-821D-B0E757C77AC3}"/>
              </a:ext>
            </a:extLst>
          </p:cNvPr>
          <p:cNvGrpSpPr/>
          <p:nvPr/>
        </p:nvGrpSpPr>
        <p:grpSpPr>
          <a:xfrm>
            <a:off x="3319881" y="3520621"/>
            <a:ext cx="1943594" cy="622056"/>
            <a:chOff x="5834702" y="2890234"/>
            <a:chExt cx="1943594" cy="622056"/>
          </a:xfrm>
        </p:grpSpPr>
        <p:pic>
          <p:nvPicPr>
            <p:cNvPr id="34" name="Picture 33">
              <a:extLst>
                <a:ext uri="{FF2B5EF4-FFF2-40B4-BE49-F238E27FC236}">
                  <a16:creationId xmlns:a16="http://schemas.microsoft.com/office/drawing/2014/main" id="{1F47C8A7-F617-4285-A40D-53CD18A770E9}"/>
                </a:ext>
              </a:extLst>
            </p:cNvPr>
            <p:cNvPicPr>
              <a:picLocks noChangeAspect="1"/>
            </p:cNvPicPr>
            <p:nvPr/>
          </p:nvPicPr>
          <p:blipFill>
            <a:blip r:embed="rId4" cstate="email">
              <a:duotone>
                <a:prstClr val="black"/>
                <a:srgbClr val="6073A0">
                  <a:tint val="45000"/>
                  <a:satMod val="400000"/>
                </a:srgbClr>
              </a:duotone>
              <a:extLst>
                <a:ext uri="{28A0092B-C50C-407E-A947-70E740481C1C}">
                  <a14:useLocalDpi xmlns:a14="http://schemas.microsoft.com/office/drawing/2010/main"/>
                </a:ext>
              </a:extLst>
            </a:blip>
            <a:stretch>
              <a:fillRect/>
            </a:stretch>
          </p:blipFill>
          <p:spPr>
            <a:xfrm>
              <a:off x="5834702" y="3016044"/>
              <a:ext cx="323438" cy="323438"/>
            </a:xfrm>
            <a:prstGeom prst="rect">
              <a:avLst/>
            </a:prstGeom>
          </p:spPr>
        </p:pic>
        <p:sp>
          <p:nvSpPr>
            <p:cNvPr id="35" name="TextBox 34">
              <a:extLst>
                <a:ext uri="{FF2B5EF4-FFF2-40B4-BE49-F238E27FC236}">
                  <a16:creationId xmlns:a16="http://schemas.microsoft.com/office/drawing/2014/main" id="{5B77778D-79A6-47C7-B4ED-87A722E24172}"/>
                </a:ext>
              </a:extLst>
            </p:cNvPr>
            <p:cNvSpPr txBox="1"/>
            <p:nvPr/>
          </p:nvSpPr>
          <p:spPr>
            <a:xfrm>
              <a:off x="6096000" y="2890234"/>
              <a:ext cx="1682296" cy="622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44546A"/>
                  </a:solidFill>
                  <a:effectLst/>
                  <a:uLnTx/>
                  <a:uFillTx/>
                  <a:latin typeface="Segoe UI"/>
                  <a:ea typeface="+mn-ea"/>
                  <a:cs typeface="+mn-cs"/>
                </a:rPr>
                <a:t>Virtual </a:t>
              </a:r>
              <a:br>
                <a:rPr kumimoji="0" lang="en-US" sz="1200" b="0" i="0" u="none" strike="noStrike" kern="1200" cap="none" spc="0" normalizeH="0" baseline="0" noProof="0">
                  <a:ln>
                    <a:noFill/>
                  </a:ln>
                  <a:solidFill>
                    <a:srgbClr val="44546A"/>
                  </a:solidFill>
                  <a:effectLst/>
                  <a:uLnTx/>
                  <a:uFillTx/>
                  <a:latin typeface="Segoe UI"/>
                  <a:ea typeface="+mn-ea"/>
                  <a:cs typeface="+mn-cs"/>
                </a:rPr>
              </a:br>
              <a:r>
                <a:rPr kumimoji="0" lang="en-US" sz="1200" b="0" i="0" u="none" strike="noStrike" kern="1200" cap="none" spc="0" normalizeH="0" baseline="0" noProof="0">
                  <a:ln>
                    <a:noFill/>
                  </a:ln>
                  <a:solidFill>
                    <a:srgbClr val="44546A"/>
                  </a:solidFill>
                  <a:effectLst/>
                  <a:uLnTx/>
                  <a:uFillTx/>
                  <a:latin typeface="Segoe UI"/>
                  <a:ea typeface="+mn-ea"/>
                  <a:cs typeface="+mn-cs"/>
                </a:rPr>
                <a:t>machines </a:t>
              </a:r>
            </a:p>
          </p:txBody>
        </p:sp>
      </p:grpSp>
      <p:grpSp>
        <p:nvGrpSpPr>
          <p:cNvPr id="36" name="Group 35">
            <a:extLst>
              <a:ext uri="{FF2B5EF4-FFF2-40B4-BE49-F238E27FC236}">
                <a16:creationId xmlns:a16="http://schemas.microsoft.com/office/drawing/2014/main" id="{D02913A2-EC83-4C4E-80DC-783A8DA8371D}"/>
              </a:ext>
            </a:extLst>
          </p:cNvPr>
          <p:cNvGrpSpPr/>
          <p:nvPr/>
        </p:nvGrpSpPr>
        <p:grpSpPr>
          <a:xfrm>
            <a:off x="4841304" y="3580221"/>
            <a:ext cx="1899446" cy="455857"/>
            <a:chOff x="5878850" y="3713817"/>
            <a:chExt cx="1899446" cy="455857"/>
          </a:xfrm>
        </p:grpSpPr>
        <p:sp>
          <p:nvSpPr>
            <p:cNvPr id="37" name="Freeform 5">
              <a:extLst>
                <a:ext uri="{FF2B5EF4-FFF2-40B4-BE49-F238E27FC236}">
                  <a16:creationId xmlns:a16="http://schemas.microsoft.com/office/drawing/2014/main" id="{C5564F61-7B05-4524-ACF4-E550C715CC75}"/>
                </a:ext>
              </a:extLst>
            </p:cNvPr>
            <p:cNvSpPr>
              <a:spLocks noEditPoints="1"/>
            </p:cNvSpPr>
            <p:nvPr/>
          </p:nvSpPr>
          <p:spPr bwMode="auto">
            <a:xfrm>
              <a:off x="5878850" y="3774871"/>
              <a:ext cx="235142" cy="333750"/>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484E61"/>
            </a:solidFill>
            <a:ln>
              <a:noFill/>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F00C1608-739F-492F-B538-E50C195C6418}"/>
                </a:ext>
              </a:extLst>
            </p:cNvPr>
            <p:cNvSpPr txBox="1"/>
            <p:nvPr/>
          </p:nvSpPr>
          <p:spPr>
            <a:xfrm>
              <a:off x="6096000" y="3713817"/>
              <a:ext cx="1682296" cy="4558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Segoe UI" pitchFamily="34" charset="0"/>
                </a:rPr>
                <a:t>Networking</a:t>
              </a:r>
            </a:p>
          </p:txBody>
        </p:sp>
      </p:grpSp>
      <p:grpSp>
        <p:nvGrpSpPr>
          <p:cNvPr id="39" name="Group 38">
            <a:extLst>
              <a:ext uri="{FF2B5EF4-FFF2-40B4-BE49-F238E27FC236}">
                <a16:creationId xmlns:a16="http://schemas.microsoft.com/office/drawing/2014/main" id="{B03E3797-A537-45F4-8D24-F4AADAE58730}"/>
              </a:ext>
            </a:extLst>
          </p:cNvPr>
          <p:cNvGrpSpPr/>
          <p:nvPr/>
        </p:nvGrpSpPr>
        <p:grpSpPr>
          <a:xfrm>
            <a:off x="7847685" y="3641275"/>
            <a:ext cx="1918001" cy="414307"/>
            <a:chOff x="5860295" y="4530386"/>
            <a:chExt cx="1918001" cy="414307"/>
          </a:xfrm>
        </p:grpSpPr>
        <p:grpSp>
          <p:nvGrpSpPr>
            <p:cNvPr id="40" name="Group 39">
              <a:extLst>
                <a:ext uri="{FF2B5EF4-FFF2-40B4-BE49-F238E27FC236}">
                  <a16:creationId xmlns:a16="http://schemas.microsoft.com/office/drawing/2014/main" id="{8679E4D7-43B7-427A-A901-AC528AD85970}"/>
                </a:ext>
              </a:extLst>
            </p:cNvPr>
            <p:cNvGrpSpPr/>
            <p:nvPr/>
          </p:nvGrpSpPr>
          <p:grpSpPr>
            <a:xfrm>
              <a:off x="5860295" y="4544010"/>
              <a:ext cx="272253" cy="374944"/>
              <a:chOff x="6557372" y="1963102"/>
              <a:chExt cx="678914" cy="934994"/>
            </a:xfrm>
            <a:solidFill>
              <a:srgbClr val="484E61"/>
            </a:solidFill>
          </p:grpSpPr>
          <p:sp>
            <p:nvSpPr>
              <p:cNvPr id="42" name="Freeform 9">
                <a:extLst>
                  <a:ext uri="{FF2B5EF4-FFF2-40B4-BE49-F238E27FC236}">
                    <a16:creationId xmlns:a16="http://schemas.microsoft.com/office/drawing/2014/main" id="{8E80E00A-1196-4172-9717-0F7789E5CBF2}"/>
                  </a:ext>
                </a:extLst>
              </p:cNvPr>
              <p:cNvSpPr>
                <a:spLocks/>
              </p:cNvSpPr>
              <p:nvPr/>
            </p:nvSpPr>
            <p:spPr bwMode="auto">
              <a:xfrm>
                <a:off x="6557372" y="2243005"/>
                <a:ext cx="678914" cy="655091"/>
              </a:xfrm>
              <a:custGeom>
                <a:avLst/>
                <a:gdLst>
                  <a:gd name="T0" fmla="*/ 69 w 104"/>
                  <a:gd name="T1" fmla="*/ 0 h 101"/>
                  <a:gd name="T2" fmla="*/ 66 w 104"/>
                  <a:gd name="T3" fmla="*/ 8 h 101"/>
                  <a:gd name="T4" fmla="*/ 96 w 104"/>
                  <a:gd name="T5" fmla="*/ 49 h 101"/>
                  <a:gd name="T6" fmla="*/ 52 w 104"/>
                  <a:gd name="T7" fmla="*/ 93 h 101"/>
                  <a:gd name="T8" fmla="*/ 8 w 104"/>
                  <a:gd name="T9" fmla="*/ 49 h 101"/>
                  <a:gd name="T10" fmla="*/ 37 w 104"/>
                  <a:gd name="T11" fmla="*/ 8 h 101"/>
                  <a:gd name="T12" fmla="*/ 34 w 104"/>
                  <a:gd name="T13" fmla="*/ 0 h 101"/>
                  <a:gd name="T14" fmla="*/ 0 w 104"/>
                  <a:gd name="T15" fmla="*/ 49 h 101"/>
                  <a:gd name="T16" fmla="*/ 52 w 104"/>
                  <a:gd name="T17" fmla="*/ 101 h 101"/>
                  <a:gd name="T18" fmla="*/ 104 w 104"/>
                  <a:gd name="T19" fmla="*/ 49 h 101"/>
                  <a:gd name="T20" fmla="*/ 69 w 10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1">
                    <a:moveTo>
                      <a:pt x="69" y="0"/>
                    </a:moveTo>
                    <a:cubicBezTo>
                      <a:pt x="66" y="8"/>
                      <a:pt x="66" y="8"/>
                      <a:pt x="66" y="8"/>
                    </a:cubicBezTo>
                    <a:cubicBezTo>
                      <a:pt x="84" y="14"/>
                      <a:pt x="96" y="30"/>
                      <a:pt x="96" y="49"/>
                    </a:cubicBezTo>
                    <a:cubicBezTo>
                      <a:pt x="96" y="73"/>
                      <a:pt x="76" y="93"/>
                      <a:pt x="52" y="93"/>
                    </a:cubicBezTo>
                    <a:cubicBezTo>
                      <a:pt x="27" y="93"/>
                      <a:pt x="8" y="73"/>
                      <a:pt x="8" y="49"/>
                    </a:cubicBezTo>
                    <a:cubicBezTo>
                      <a:pt x="8" y="30"/>
                      <a:pt x="19" y="14"/>
                      <a:pt x="37" y="8"/>
                    </a:cubicBezTo>
                    <a:cubicBezTo>
                      <a:pt x="34" y="0"/>
                      <a:pt x="34" y="0"/>
                      <a:pt x="34" y="0"/>
                    </a:cubicBezTo>
                    <a:cubicBezTo>
                      <a:pt x="13" y="7"/>
                      <a:pt x="0" y="27"/>
                      <a:pt x="0" y="49"/>
                    </a:cubicBezTo>
                    <a:cubicBezTo>
                      <a:pt x="0" y="78"/>
                      <a:pt x="23" y="101"/>
                      <a:pt x="52" y="101"/>
                    </a:cubicBezTo>
                    <a:cubicBezTo>
                      <a:pt x="80" y="101"/>
                      <a:pt x="104" y="78"/>
                      <a:pt x="104" y="49"/>
                    </a:cubicBezTo>
                    <a:cubicBezTo>
                      <a:pt x="104" y="27"/>
                      <a:pt x="90" y="7"/>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0">
                <a:extLst>
                  <a:ext uri="{FF2B5EF4-FFF2-40B4-BE49-F238E27FC236}">
                    <a16:creationId xmlns:a16="http://schemas.microsoft.com/office/drawing/2014/main" id="{C7B26157-542F-41D7-AF53-5E2EA7F70A96}"/>
                  </a:ext>
                </a:extLst>
              </p:cNvPr>
              <p:cNvSpPr>
                <a:spLocks noEditPoints="1"/>
              </p:cNvSpPr>
              <p:nvPr/>
            </p:nvSpPr>
            <p:spPr bwMode="auto">
              <a:xfrm>
                <a:off x="6771766" y="1963102"/>
                <a:ext cx="256082" cy="672957"/>
              </a:xfrm>
              <a:custGeom>
                <a:avLst/>
                <a:gdLst>
                  <a:gd name="T0" fmla="*/ 20 w 39"/>
                  <a:gd name="T1" fmla="*/ 0 h 104"/>
                  <a:gd name="T2" fmla="*/ 0 w 39"/>
                  <a:gd name="T3" fmla="*/ 19 h 104"/>
                  <a:gd name="T4" fmla="*/ 16 w 39"/>
                  <a:gd name="T5" fmla="*/ 38 h 104"/>
                  <a:gd name="T6" fmla="*/ 16 w 39"/>
                  <a:gd name="T7" fmla="*/ 65 h 104"/>
                  <a:gd name="T8" fmla="*/ 10 w 39"/>
                  <a:gd name="T9" fmla="*/ 65 h 104"/>
                  <a:gd name="T10" fmla="*/ 10 w 39"/>
                  <a:gd name="T11" fmla="*/ 78 h 104"/>
                  <a:gd name="T12" fmla="*/ 16 w 39"/>
                  <a:gd name="T13" fmla="*/ 78 h 104"/>
                  <a:gd name="T14" fmla="*/ 16 w 39"/>
                  <a:gd name="T15" fmla="*/ 84 h 104"/>
                  <a:gd name="T16" fmla="*/ 10 w 39"/>
                  <a:gd name="T17" fmla="*/ 84 h 104"/>
                  <a:gd name="T18" fmla="*/ 10 w 39"/>
                  <a:gd name="T19" fmla="*/ 91 h 104"/>
                  <a:gd name="T20" fmla="*/ 16 w 39"/>
                  <a:gd name="T21" fmla="*/ 91 h 104"/>
                  <a:gd name="T22" fmla="*/ 16 w 39"/>
                  <a:gd name="T23" fmla="*/ 97 h 104"/>
                  <a:gd name="T24" fmla="*/ 10 w 39"/>
                  <a:gd name="T25" fmla="*/ 97 h 104"/>
                  <a:gd name="T26" fmla="*/ 10 w 39"/>
                  <a:gd name="T27" fmla="*/ 104 h 104"/>
                  <a:gd name="T28" fmla="*/ 23 w 39"/>
                  <a:gd name="T29" fmla="*/ 104 h 104"/>
                  <a:gd name="T30" fmla="*/ 23 w 39"/>
                  <a:gd name="T31" fmla="*/ 38 h 104"/>
                  <a:gd name="T32" fmla="*/ 39 w 39"/>
                  <a:gd name="T33" fmla="*/ 19 h 104"/>
                  <a:gd name="T34" fmla="*/ 20 w 39"/>
                  <a:gd name="T35" fmla="*/ 0 h 104"/>
                  <a:gd name="T36" fmla="*/ 20 w 39"/>
                  <a:gd name="T37" fmla="*/ 32 h 104"/>
                  <a:gd name="T38" fmla="*/ 7 w 39"/>
                  <a:gd name="T39" fmla="*/ 19 h 104"/>
                  <a:gd name="T40" fmla="*/ 20 w 39"/>
                  <a:gd name="T41" fmla="*/ 6 h 104"/>
                  <a:gd name="T42" fmla="*/ 33 w 39"/>
                  <a:gd name="T43" fmla="*/ 19 h 104"/>
                  <a:gd name="T44" fmla="*/ 20 w 39"/>
                  <a:gd name="T4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104">
                    <a:moveTo>
                      <a:pt x="20" y="0"/>
                    </a:moveTo>
                    <a:cubicBezTo>
                      <a:pt x="9" y="0"/>
                      <a:pt x="0" y="8"/>
                      <a:pt x="0" y="19"/>
                    </a:cubicBezTo>
                    <a:cubicBezTo>
                      <a:pt x="0" y="29"/>
                      <a:pt x="7" y="37"/>
                      <a:pt x="16" y="38"/>
                    </a:cubicBezTo>
                    <a:cubicBezTo>
                      <a:pt x="16" y="65"/>
                      <a:pt x="16" y="65"/>
                      <a:pt x="16" y="65"/>
                    </a:cubicBezTo>
                    <a:cubicBezTo>
                      <a:pt x="10" y="65"/>
                      <a:pt x="10" y="65"/>
                      <a:pt x="10" y="65"/>
                    </a:cubicBezTo>
                    <a:cubicBezTo>
                      <a:pt x="10" y="78"/>
                      <a:pt x="10" y="78"/>
                      <a:pt x="10" y="78"/>
                    </a:cubicBezTo>
                    <a:cubicBezTo>
                      <a:pt x="16" y="78"/>
                      <a:pt x="16" y="78"/>
                      <a:pt x="16" y="78"/>
                    </a:cubicBezTo>
                    <a:cubicBezTo>
                      <a:pt x="16" y="84"/>
                      <a:pt x="16" y="84"/>
                      <a:pt x="16" y="84"/>
                    </a:cubicBezTo>
                    <a:cubicBezTo>
                      <a:pt x="10" y="84"/>
                      <a:pt x="10" y="84"/>
                      <a:pt x="10" y="84"/>
                    </a:cubicBezTo>
                    <a:cubicBezTo>
                      <a:pt x="10" y="91"/>
                      <a:pt x="10" y="91"/>
                      <a:pt x="10" y="91"/>
                    </a:cubicBezTo>
                    <a:cubicBezTo>
                      <a:pt x="16" y="91"/>
                      <a:pt x="16" y="91"/>
                      <a:pt x="16" y="91"/>
                    </a:cubicBezTo>
                    <a:cubicBezTo>
                      <a:pt x="16" y="97"/>
                      <a:pt x="16" y="97"/>
                      <a:pt x="16" y="97"/>
                    </a:cubicBezTo>
                    <a:cubicBezTo>
                      <a:pt x="10" y="97"/>
                      <a:pt x="10" y="97"/>
                      <a:pt x="10" y="97"/>
                    </a:cubicBezTo>
                    <a:cubicBezTo>
                      <a:pt x="10" y="104"/>
                      <a:pt x="10" y="104"/>
                      <a:pt x="10" y="104"/>
                    </a:cubicBezTo>
                    <a:cubicBezTo>
                      <a:pt x="23" y="104"/>
                      <a:pt x="23" y="104"/>
                      <a:pt x="23" y="104"/>
                    </a:cubicBezTo>
                    <a:cubicBezTo>
                      <a:pt x="23" y="38"/>
                      <a:pt x="23" y="38"/>
                      <a:pt x="23" y="38"/>
                    </a:cubicBezTo>
                    <a:cubicBezTo>
                      <a:pt x="32" y="37"/>
                      <a:pt x="39" y="29"/>
                      <a:pt x="39" y="19"/>
                    </a:cubicBezTo>
                    <a:cubicBezTo>
                      <a:pt x="39" y="8"/>
                      <a:pt x="30" y="0"/>
                      <a:pt x="20" y="0"/>
                    </a:cubicBezTo>
                    <a:close/>
                    <a:moveTo>
                      <a:pt x="20" y="32"/>
                    </a:moveTo>
                    <a:cubicBezTo>
                      <a:pt x="12" y="32"/>
                      <a:pt x="7" y="26"/>
                      <a:pt x="7" y="19"/>
                    </a:cubicBezTo>
                    <a:cubicBezTo>
                      <a:pt x="7" y="12"/>
                      <a:pt x="12" y="6"/>
                      <a:pt x="20" y="6"/>
                    </a:cubicBezTo>
                    <a:cubicBezTo>
                      <a:pt x="27" y="6"/>
                      <a:pt x="33" y="12"/>
                      <a:pt x="33" y="19"/>
                    </a:cubicBezTo>
                    <a:cubicBezTo>
                      <a:pt x="33" y="26"/>
                      <a:pt x="27" y="32"/>
                      <a:pt x="2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64BB49E5-EFE0-48C2-88D1-BA620ED94F89}"/>
                </a:ext>
              </a:extLst>
            </p:cNvPr>
            <p:cNvSpPr txBox="1"/>
            <p:nvPr/>
          </p:nvSpPr>
          <p:spPr>
            <a:xfrm>
              <a:off x="6096000" y="4530386"/>
              <a:ext cx="1682296" cy="4143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44546A"/>
                  </a:solidFill>
                  <a:effectLst/>
                  <a:uLnTx/>
                  <a:uFillTx/>
                  <a:latin typeface="Segoe UI"/>
                  <a:ea typeface="+mn-ea"/>
                  <a:cs typeface="+mn-cs"/>
                </a:rPr>
                <a:t>Key Vault</a:t>
              </a:r>
            </a:p>
          </p:txBody>
        </p:sp>
      </p:grpSp>
      <p:grpSp>
        <p:nvGrpSpPr>
          <p:cNvPr id="44" name="Group 43">
            <a:extLst>
              <a:ext uri="{FF2B5EF4-FFF2-40B4-BE49-F238E27FC236}">
                <a16:creationId xmlns:a16="http://schemas.microsoft.com/office/drawing/2014/main" id="{393D5B22-F4F0-438F-A564-1E555CEFFF8D}"/>
              </a:ext>
            </a:extLst>
          </p:cNvPr>
          <p:cNvGrpSpPr/>
          <p:nvPr/>
        </p:nvGrpSpPr>
        <p:grpSpPr>
          <a:xfrm>
            <a:off x="7800468" y="2996056"/>
            <a:ext cx="1965218" cy="455857"/>
            <a:chOff x="5813078" y="5321372"/>
            <a:chExt cx="1965218" cy="455857"/>
          </a:xfrm>
        </p:grpSpPr>
        <p:pic>
          <p:nvPicPr>
            <p:cNvPr id="45" name="Graphic 44" descr="Shopping basket">
              <a:extLst>
                <a:ext uri="{FF2B5EF4-FFF2-40B4-BE49-F238E27FC236}">
                  <a16:creationId xmlns:a16="http://schemas.microsoft.com/office/drawing/2014/main" id="{1A3EB8C6-E047-41C0-8112-889223BEC86F}"/>
                </a:ext>
              </a:extLst>
            </p:cNvPr>
            <p:cNvPicPr>
              <a:picLocks noChangeAspect="1"/>
            </p:cNvPicPr>
            <p:nvPr/>
          </p:nvPicPr>
          <p:blipFill>
            <a:blip r:embed="rId5">
              <a:duotone>
                <a:prstClr val="black"/>
                <a:srgbClr val="6073A0">
                  <a:tint val="45000"/>
                  <a:satMod val="400000"/>
                </a:srgb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3078" y="5354343"/>
              <a:ext cx="366686" cy="366686"/>
            </a:xfrm>
            <a:prstGeom prst="rect">
              <a:avLst/>
            </a:prstGeom>
          </p:spPr>
        </p:pic>
        <p:sp>
          <p:nvSpPr>
            <p:cNvPr id="46" name="TextBox 45">
              <a:extLst>
                <a:ext uri="{FF2B5EF4-FFF2-40B4-BE49-F238E27FC236}">
                  <a16:creationId xmlns:a16="http://schemas.microsoft.com/office/drawing/2014/main" id="{B5ADAA0F-B0A7-49DA-A30C-321FAB056672}"/>
                </a:ext>
              </a:extLst>
            </p:cNvPr>
            <p:cNvSpPr txBox="1"/>
            <p:nvPr/>
          </p:nvSpPr>
          <p:spPr>
            <a:xfrm>
              <a:off x="6096000" y="5321372"/>
              <a:ext cx="1682296" cy="4558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Marketplace</a:t>
              </a:r>
              <a:endParaRPr kumimoji="0" lang="en-US" sz="1200" b="0" i="0" u="none" strike="noStrike" kern="1200" cap="none" spc="0" normalizeH="0" baseline="0" noProof="0">
                <a:ln>
                  <a:noFill/>
                </a:ln>
                <a:solidFill>
                  <a:srgbClr val="44546A"/>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9C7E1BE1-EAAC-4376-B8FC-ECFB4F53C667}"/>
              </a:ext>
            </a:extLst>
          </p:cNvPr>
          <p:cNvGrpSpPr/>
          <p:nvPr/>
        </p:nvGrpSpPr>
        <p:grpSpPr>
          <a:xfrm>
            <a:off x="4832557" y="2998325"/>
            <a:ext cx="1925396" cy="455857"/>
            <a:chOff x="5852900" y="6085355"/>
            <a:chExt cx="1925396" cy="455857"/>
          </a:xfrm>
        </p:grpSpPr>
        <p:sp>
          <p:nvSpPr>
            <p:cNvPr id="48" name="Freeform 5">
              <a:extLst>
                <a:ext uri="{FF2B5EF4-FFF2-40B4-BE49-F238E27FC236}">
                  <a16:creationId xmlns:a16="http://schemas.microsoft.com/office/drawing/2014/main" id="{193574A0-6AF1-4EB3-91A6-44866C880FF2}"/>
                </a:ext>
              </a:extLst>
            </p:cNvPr>
            <p:cNvSpPr>
              <a:spLocks noEditPoints="1"/>
            </p:cNvSpPr>
            <p:nvPr/>
          </p:nvSpPr>
          <p:spPr bwMode="auto">
            <a:xfrm>
              <a:off x="5852900" y="6156421"/>
              <a:ext cx="287042" cy="279205"/>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484E61"/>
            </a:solidFill>
            <a:ln>
              <a:noFill/>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79CBC507-7918-4D84-83B7-9F390CE677E9}"/>
                </a:ext>
              </a:extLst>
            </p:cNvPr>
            <p:cNvSpPr txBox="1"/>
            <p:nvPr/>
          </p:nvSpPr>
          <p:spPr>
            <a:xfrm>
              <a:off x="6096000" y="6085355"/>
              <a:ext cx="1682296" cy="4558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App Service</a:t>
              </a:r>
              <a:endParaRPr kumimoji="0" lang="en-US" sz="1200" b="0" i="0" u="none" strike="noStrike" kern="1200" cap="none" spc="0" normalizeH="0" baseline="0" noProof="0">
                <a:ln>
                  <a:noFill/>
                </a:ln>
                <a:solidFill>
                  <a:srgbClr val="44546A"/>
                </a:solidFill>
                <a:effectLst/>
                <a:uLnTx/>
                <a:uFillTx/>
                <a:latin typeface="Segoe UI"/>
                <a:ea typeface="+mn-ea"/>
                <a:cs typeface="+mn-cs"/>
              </a:endParaRPr>
            </a:p>
          </p:txBody>
        </p:sp>
      </p:grpSp>
      <p:sp>
        <p:nvSpPr>
          <p:cNvPr id="50" name="TextBox 49">
            <a:extLst>
              <a:ext uri="{FF2B5EF4-FFF2-40B4-BE49-F238E27FC236}">
                <a16:creationId xmlns:a16="http://schemas.microsoft.com/office/drawing/2014/main" id="{AAF19AD4-A662-4195-84B3-38F26071B172}"/>
              </a:ext>
            </a:extLst>
          </p:cNvPr>
          <p:cNvSpPr txBox="1"/>
          <p:nvPr/>
        </p:nvSpPr>
        <p:spPr>
          <a:xfrm>
            <a:off x="9071329" y="1612352"/>
            <a:ext cx="2096138" cy="738541"/>
          </a:xfrm>
          <a:prstGeom prst="rect">
            <a:avLst/>
          </a:prstGeom>
          <a:noFill/>
        </p:spPr>
        <p:txBody>
          <a:bodyPr wrap="square" lIns="182802" tIns="146243" rIns="182802" bIns="146243" rtlCol="0">
            <a:spAutoFit/>
          </a:bodyPr>
          <a:lstStyle/>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rgbClr val="44546A"/>
                </a:solidFill>
                <a:effectLst/>
                <a:uLnTx/>
                <a:uFillTx/>
                <a:latin typeface="Segoe UI"/>
                <a:ea typeface="+mn-ea"/>
                <a:cs typeface="+mn-cs"/>
              </a:rPr>
              <a:t>App development and operations </a:t>
            </a:r>
          </a:p>
        </p:txBody>
      </p:sp>
      <p:sp>
        <p:nvSpPr>
          <p:cNvPr id="51" name="TextBox 50">
            <a:extLst>
              <a:ext uri="{FF2B5EF4-FFF2-40B4-BE49-F238E27FC236}">
                <a16:creationId xmlns:a16="http://schemas.microsoft.com/office/drawing/2014/main" id="{5B382E97-47BE-4DE6-9A47-B33FBFA938F2}"/>
              </a:ext>
            </a:extLst>
          </p:cNvPr>
          <p:cNvSpPr txBox="1"/>
          <p:nvPr/>
        </p:nvSpPr>
        <p:spPr>
          <a:xfrm>
            <a:off x="9002765" y="3252504"/>
            <a:ext cx="1984304" cy="516941"/>
          </a:xfrm>
          <a:prstGeom prst="rect">
            <a:avLst/>
          </a:prstGeom>
          <a:noFill/>
        </p:spPr>
        <p:txBody>
          <a:bodyPr wrap="square" lIns="182802" tIns="146243" rIns="182802" bIns="146243" rtlCol="0">
            <a:spAutoFit/>
          </a:bodyPr>
          <a:lstStyle/>
          <a:p>
            <a:pPr marL="0" marR="0" lvl="0" indent="0" algn="ctr" defTabSz="913874"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solidFill>
                  <a:srgbClr val="44546A"/>
                </a:solidFill>
                <a:effectLst/>
                <a:uLnTx/>
                <a:uFillTx/>
                <a:latin typeface="Segoe UI"/>
                <a:ea typeface="+mn-ea"/>
                <a:cs typeface="+mn-cs"/>
              </a:rPr>
              <a:t>Azure services </a:t>
            </a:r>
          </a:p>
        </p:txBody>
      </p:sp>
      <p:grpSp>
        <p:nvGrpSpPr>
          <p:cNvPr id="69" name="Group 68">
            <a:extLst>
              <a:ext uri="{FF2B5EF4-FFF2-40B4-BE49-F238E27FC236}">
                <a16:creationId xmlns:a16="http://schemas.microsoft.com/office/drawing/2014/main" id="{FF731136-D548-4DE4-919D-26F02BB0C488}"/>
              </a:ext>
            </a:extLst>
          </p:cNvPr>
          <p:cNvGrpSpPr/>
          <p:nvPr/>
        </p:nvGrpSpPr>
        <p:grpSpPr>
          <a:xfrm>
            <a:off x="2974752" y="4453480"/>
            <a:ext cx="6191263" cy="2303493"/>
            <a:chOff x="96252" y="1672389"/>
            <a:chExt cx="11498220" cy="4235116"/>
          </a:xfrm>
        </p:grpSpPr>
        <p:grpSp>
          <p:nvGrpSpPr>
            <p:cNvPr id="70" name="Group 69">
              <a:extLst>
                <a:ext uri="{FF2B5EF4-FFF2-40B4-BE49-F238E27FC236}">
                  <a16:creationId xmlns:a16="http://schemas.microsoft.com/office/drawing/2014/main" id="{BD937A3E-82CA-489C-80C3-FE3B57033541}"/>
                </a:ext>
              </a:extLst>
            </p:cNvPr>
            <p:cNvGrpSpPr/>
            <p:nvPr/>
          </p:nvGrpSpPr>
          <p:grpSpPr>
            <a:xfrm>
              <a:off x="9200052" y="1672389"/>
              <a:ext cx="2394420" cy="2756513"/>
              <a:chOff x="8931053" y="2074069"/>
              <a:chExt cx="2651760" cy="3052772"/>
            </a:xfrm>
          </p:grpSpPr>
          <p:sp>
            <p:nvSpPr>
              <p:cNvPr id="79" name="Freeform: Shape 78">
                <a:extLst>
                  <a:ext uri="{FF2B5EF4-FFF2-40B4-BE49-F238E27FC236}">
                    <a16:creationId xmlns:a16="http://schemas.microsoft.com/office/drawing/2014/main" id="{CDE2C88F-654C-442A-8637-609C4CC6F3CF}"/>
                  </a:ext>
                </a:extLst>
              </p:cNvPr>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48462BA8-0D5E-4098-8683-9DA345449820}"/>
                  </a:ext>
                </a:extLst>
              </p:cNvPr>
              <p:cNvSpPr/>
              <p:nvPr/>
            </p:nvSpPr>
            <p:spPr bwMode="auto">
              <a:xfrm>
                <a:off x="9342532" y="2736948"/>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EDF2D38B-1873-4676-989D-C3EC5A6EA56B}"/>
                  </a:ext>
                </a:extLst>
              </p:cNvPr>
              <p:cNvSpPr/>
              <p:nvPr/>
            </p:nvSpPr>
            <p:spPr bwMode="auto">
              <a:xfrm>
                <a:off x="9342532" y="3162491"/>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89999D15-789D-4EB0-858D-F191CFC662DB}"/>
                  </a:ext>
                </a:extLst>
              </p:cNvPr>
              <p:cNvSpPr/>
              <p:nvPr/>
            </p:nvSpPr>
            <p:spPr bwMode="auto">
              <a:xfrm>
                <a:off x="9342532" y="3588036"/>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2B61DDC3-C57E-490D-BF6E-4938B3DC61C5}"/>
                  </a:ext>
                </a:extLst>
              </p:cNvPr>
              <p:cNvSpPr/>
              <p:nvPr/>
            </p:nvSpPr>
            <p:spPr bwMode="auto">
              <a:xfrm>
                <a:off x="9342532" y="4013579"/>
                <a:ext cx="1828800" cy="274320"/>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7CE5D83F-B00C-4EBE-8376-69E6D8F917E7}"/>
                  </a:ext>
                </a:extLst>
              </p:cNvPr>
              <p:cNvSpPr/>
              <p:nvPr/>
            </p:nvSpPr>
            <p:spPr bwMode="auto">
              <a:xfrm>
                <a:off x="10682867" y="4539348"/>
                <a:ext cx="360838" cy="462023"/>
              </a:xfrm>
              <a:prstGeom prst="rect">
                <a:avLst/>
              </a:prstGeom>
              <a:solidFill>
                <a:schemeClr val="tx1">
                  <a:lumMod val="40000"/>
                  <a:lumOff val="6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13">
                <a:extLst>
                  <a:ext uri="{FF2B5EF4-FFF2-40B4-BE49-F238E27FC236}">
                    <a16:creationId xmlns:a16="http://schemas.microsoft.com/office/drawing/2014/main" id="{23EE7471-3CDF-48FA-B8D1-07E013061984}"/>
                  </a:ext>
                </a:extLst>
              </p:cNvPr>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tx1">
                  <a:lumMod val="40000"/>
                  <a:lumOff val="60000"/>
                </a:schemeClr>
              </a:solidFill>
              <a:ln w="6350">
                <a:solidFill>
                  <a:srgbClr val="A6A6A6"/>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1100">
                  <a:solidFill>
                    <a:srgbClr val="FFFFFF"/>
                  </a:solidFill>
                  <a:latin typeface="Segoe UI"/>
                </a:endParaRPr>
              </a:p>
            </p:txBody>
          </p:sp>
        </p:grpSp>
        <p:pic>
          <p:nvPicPr>
            <p:cNvPr id="71" name="Picture 70">
              <a:extLst>
                <a:ext uri="{FF2B5EF4-FFF2-40B4-BE49-F238E27FC236}">
                  <a16:creationId xmlns:a16="http://schemas.microsoft.com/office/drawing/2014/main" id="{659A223A-224B-43D4-925B-EEDDF05FC7D0}"/>
                </a:ext>
              </a:extLst>
            </p:cNvPr>
            <p:cNvPicPr>
              <a:picLocks noChangeAspect="1"/>
            </p:cNvPicPr>
            <p:nvPr/>
          </p:nvPicPr>
          <p:blipFill>
            <a:blip r:embed="rId7"/>
            <a:stretch>
              <a:fillRect/>
            </a:stretch>
          </p:blipFill>
          <p:spPr>
            <a:xfrm>
              <a:off x="635142" y="2815389"/>
              <a:ext cx="3799781" cy="2149875"/>
            </a:xfrm>
            <a:prstGeom prst="rect">
              <a:avLst/>
            </a:prstGeom>
          </p:spPr>
        </p:pic>
        <p:sp>
          <p:nvSpPr>
            <p:cNvPr id="72" name="Title">
              <a:extLst>
                <a:ext uri="{FF2B5EF4-FFF2-40B4-BE49-F238E27FC236}">
                  <a16:creationId xmlns:a16="http://schemas.microsoft.com/office/drawing/2014/main" id="{2B86DFEF-71BC-42B5-94B1-74902DB4081C}"/>
                </a:ext>
              </a:extLst>
            </p:cNvPr>
            <p:cNvSpPr txBox="1">
              <a:spLocks/>
            </p:cNvSpPr>
            <p:nvPr/>
          </p:nvSpPr>
          <p:spPr>
            <a:xfrm>
              <a:off x="96252" y="3728629"/>
              <a:ext cx="4817161" cy="1104108"/>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1600" kern="0" spc="-98">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p:txBody>
        </p:sp>
        <p:sp>
          <p:nvSpPr>
            <p:cNvPr id="73" name="Title">
              <a:extLst>
                <a:ext uri="{FF2B5EF4-FFF2-40B4-BE49-F238E27FC236}">
                  <a16:creationId xmlns:a16="http://schemas.microsoft.com/office/drawing/2014/main" id="{07529B6E-D581-42EB-A472-DEEE806638B7}"/>
                </a:ext>
              </a:extLst>
            </p:cNvPr>
            <p:cNvSpPr txBox="1">
              <a:spLocks/>
            </p:cNvSpPr>
            <p:nvPr/>
          </p:nvSpPr>
          <p:spPr>
            <a:xfrm>
              <a:off x="3488126" y="3739521"/>
              <a:ext cx="4817161" cy="1104108"/>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1400" kern="0" spc="-98">
                  <a:solidFill>
                    <a:schemeClr val="tx1"/>
                  </a:solidFill>
                  <a:latin typeface="Segoe UI Semilight" panose="020B0402040204020203" pitchFamily="34" charset="0"/>
                  <a:cs typeface="Segoe UI Semilight" panose="020B0402040204020203" pitchFamily="34" charset="0"/>
                </a:rPr>
                <a:t>Consistency</a:t>
              </a:r>
            </a:p>
          </p:txBody>
        </p:sp>
        <p:grpSp>
          <p:nvGrpSpPr>
            <p:cNvPr id="74" name="Group 73">
              <a:extLst>
                <a:ext uri="{FF2B5EF4-FFF2-40B4-BE49-F238E27FC236}">
                  <a16:creationId xmlns:a16="http://schemas.microsoft.com/office/drawing/2014/main" id="{FE74E90D-7B65-4ABC-909A-F538649F8DBC}"/>
                </a:ext>
              </a:extLst>
            </p:cNvPr>
            <p:cNvGrpSpPr/>
            <p:nvPr/>
          </p:nvGrpSpPr>
          <p:grpSpPr>
            <a:xfrm>
              <a:off x="6401510" y="2815389"/>
              <a:ext cx="4817161" cy="2149875"/>
              <a:chOff x="189941" y="3156656"/>
              <a:chExt cx="3899207" cy="1740197"/>
            </a:xfrm>
          </p:grpSpPr>
          <p:pic>
            <p:nvPicPr>
              <p:cNvPr id="77" name="Picture 76">
                <a:extLst>
                  <a:ext uri="{FF2B5EF4-FFF2-40B4-BE49-F238E27FC236}">
                    <a16:creationId xmlns:a16="http://schemas.microsoft.com/office/drawing/2014/main" id="{E0D2F832-27AF-4494-8FBF-C8ABB2C28191}"/>
                  </a:ext>
                </a:extLst>
              </p:cNvPr>
              <p:cNvPicPr>
                <a:picLocks noChangeAspect="1"/>
              </p:cNvPicPr>
              <p:nvPr/>
            </p:nvPicPr>
            <p:blipFill>
              <a:blip r:embed="rId7"/>
              <a:stretch>
                <a:fillRect/>
              </a:stretch>
            </p:blipFill>
            <p:spPr>
              <a:xfrm>
                <a:off x="626141" y="3156656"/>
                <a:ext cx="3075698" cy="1740197"/>
              </a:xfrm>
              <a:prstGeom prst="rect">
                <a:avLst/>
              </a:prstGeom>
            </p:spPr>
          </p:pic>
          <p:sp>
            <p:nvSpPr>
              <p:cNvPr id="78" name="Title">
                <a:extLst>
                  <a:ext uri="{FF2B5EF4-FFF2-40B4-BE49-F238E27FC236}">
                    <a16:creationId xmlns:a16="http://schemas.microsoft.com/office/drawing/2014/main" id="{757B599B-A884-47EC-A801-7E39CCC6EBD7}"/>
                  </a:ext>
                </a:extLst>
              </p:cNvPr>
              <p:cNvSpPr txBox="1">
                <a:spLocks/>
              </p:cNvSpPr>
              <p:nvPr/>
            </p:nvSpPr>
            <p:spPr>
              <a:xfrm>
                <a:off x="189941" y="3895870"/>
                <a:ext cx="3899207" cy="893710"/>
              </a:xfrm>
              <a:prstGeom prst="rect">
                <a:avLst/>
              </a:prstGeom>
            </p:spPr>
            <p:txBody>
              <a:bodyPr vert="horz" wrap="square" lIns="140528" tIns="87831" rIns="140528" bIns="87831"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78053">
                  <a:defRPr/>
                </a:pPr>
                <a:r>
                  <a:rPr lang="en-US" sz="1600" kern="0" spc="-98">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p>
              <a:p>
                <a:pPr defTabSz="878053">
                  <a:defRPr/>
                </a:pPr>
                <a:r>
                  <a:rPr lang="en-US" sz="1600" kern="0" spc="-98">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Stack</a:t>
                </a:r>
              </a:p>
            </p:txBody>
          </p:sp>
        </p:grpSp>
        <p:sp>
          <p:nvSpPr>
            <p:cNvPr id="75" name="Arc 74">
              <a:extLst>
                <a:ext uri="{FF2B5EF4-FFF2-40B4-BE49-F238E27FC236}">
                  <a16:creationId xmlns:a16="http://schemas.microsoft.com/office/drawing/2014/main" id="{EF96DBD5-8B2F-4BCD-BA62-05B8EEA871F3}"/>
                </a:ext>
              </a:extLst>
            </p:cNvPr>
            <p:cNvSpPr/>
            <p:nvPr/>
          </p:nvSpPr>
          <p:spPr>
            <a:xfrm>
              <a:off x="4114799" y="2081463"/>
              <a:ext cx="3826042" cy="3826042"/>
            </a:xfrm>
            <a:prstGeom prst="arc">
              <a:avLst>
                <a:gd name="adj1" fmla="val 11890121"/>
                <a:gd name="adj2" fmla="val 20313529"/>
              </a:avLst>
            </a:prstGeom>
            <a:ln w="19050">
              <a:solidFill>
                <a:srgbClr val="9B4F96"/>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6" name="Arc 75">
              <a:extLst>
                <a:ext uri="{FF2B5EF4-FFF2-40B4-BE49-F238E27FC236}">
                  <a16:creationId xmlns:a16="http://schemas.microsoft.com/office/drawing/2014/main" id="{0BBD6909-89C3-42D2-9377-F07650193B82}"/>
                </a:ext>
              </a:extLst>
            </p:cNvPr>
            <p:cNvSpPr/>
            <p:nvPr/>
          </p:nvSpPr>
          <p:spPr>
            <a:xfrm>
              <a:off x="4114799" y="2081463"/>
              <a:ext cx="3826042" cy="3826042"/>
            </a:xfrm>
            <a:prstGeom prst="arc">
              <a:avLst>
                <a:gd name="adj1" fmla="val 2247512"/>
                <a:gd name="adj2" fmla="val 8969923"/>
              </a:avLst>
            </a:prstGeom>
            <a:ln w="19050">
              <a:solidFill>
                <a:srgbClr val="9B4F96"/>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spTree>
    <p:extLst>
      <p:ext uri="{BB962C8B-B14F-4D97-AF65-F5344CB8AC3E}">
        <p14:creationId xmlns:p14="http://schemas.microsoft.com/office/powerpoint/2010/main" val="158031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935" y="0"/>
            <a:ext cx="6096000" cy="685800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588263" y="457200"/>
            <a:ext cx="11018520" cy="553998"/>
          </a:xfrm>
        </p:spPr>
        <p:txBody>
          <a:bodyPr/>
          <a:lstStyle/>
          <a:p>
            <a:r>
              <a:rPr lang="en-US">
                <a:solidFill>
                  <a:schemeClr val="bg1"/>
                </a:solidFill>
                <a:latin typeface="Segoe UI Semilight"/>
              </a:rPr>
              <a:t>One Azure ecosystem</a:t>
            </a:r>
            <a:endParaRPr lang="en-US">
              <a:solidFill>
                <a:schemeClr val="bg1"/>
              </a:solidFill>
            </a:endParaRPr>
          </a:p>
        </p:txBody>
      </p:sp>
      <p:sp>
        <p:nvSpPr>
          <p:cNvPr id="6" name="Text Placeholder 5"/>
          <p:cNvSpPr>
            <a:spLocks noGrp="1"/>
          </p:cNvSpPr>
          <p:nvPr>
            <p:ph type="body" sz="quarter" idx="10"/>
          </p:nvPr>
        </p:nvSpPr>
        <p:spPr>
          <a:xfrm>
            <a:off x="586391" y="1434370"/>
            <a:ext cx="5268978" cy="5078313"/>
          </a:xfrm>
        </p:spPr>
        <p:txBody>
          <a:bodyPr/>
          <a:lstStyle/>
          <a:p>
            <a:pPr defTabSz="931935" fontAlgn="base">
              <a:spcBef>
                <a:spcPts val="600"/>
              </a:spcBef>
              <a:defRPr/>
            </a:pPr>
            <a:r>
              <a:rPr lang="en-US" kern="0" dirty="0">
                <a:solidFill>
                  <a:schemeClr val="bg1"/>
                </a:solidFill>
              </a:rPr>
              <a:t>Work with the tools and technologies you want across Azure and Azure Stack</a:t>
            </a:r>
          </a:p>
          <a:p>
            <a:pPr defTabSz="931935" fontAlgn="base">
              <a:spcBef>
                <a:spcPts val="1200"/>
              </a:spcBef>
              <a:defRPr/>
            </a:pPr>
            <a:endParaRPr lang="en-US" u="sng" kern="0" dirty="0">
              <a:solidFill>
                <a:schemeClr val="bg1"/>
              </a:solidFill>
            </a:endParaRPr>
          </a:p>
          <a:p>
            <a:pPr defTabSz="931935" fontAlgn="base">
              <a:spcBef>
                <a:spcPts val="1200"/>
              </a:spcBef>
              <a:defRPr/>
            </a:pPr>
            <a:endParaRPr lang="en-US" u="sng" kern="0" dirty="0">
              <a:solidFill>
                <a:schemeClr val="bg1"/>
              </a:solidFill>
            </a:endParaRPr>
          </a:p>
          <a:p>
            <a:pPr defTabSz="931935" fontAlgn="base">
              <a:spcBef>
                <a:spcPts val="1200"/>
              </a:spcBef>
              <a:defRPr/>
            </a:pPr>
            <a:endParaRPr lang="en-US" u="sng" kern="0" dirty="0">
              <a:solidFill>
                <a:schemeClr val="bg1"/>
              </a:solidFill>
            </a:endParaRPr>
          </a:p>
          <a:p>
            <a:pPr defTabSz="931935" fontAlgn="base">
              <a:spcBef>
                <a:spcPts val="1200"/>
              </a:spcBef>
              <a:defRPr/>
            </a:pPr>
            <a:endParaRPr lang="en-US" u="sng" kern="0" dirty="0">
              <a:solidFill>
                <a:schemeClr val="bg1"/>
              </a:solidFill>
            </a:endParaRPr>
          </a:p>
          <a:p>
            <a:pPr defTabSz="931935" fontAlgn="base">
              <a:spcBef>
                <a:spcPts val="1200"/>
              </a:spcBef>
              <a:defRPr/>
            </a:pPr>
            <a:r>
              <a:rPr lang="en-US" u="sng" kern="0" dirty="0">
                <a:solidFill>
                  <a:schemeClr val="bg1"/>
                </a:solidFill>
              </a:rPr>
              <a:t>Goal:</a:t>
            </a:r>
            <a:r>
              <a:rPr lang="en-US" kern="0" dirty="0">
                <a:solidFill>
                  <a:schemeClr val="bg1"/>
                </a:solidFill>
              </a:rPr>
              <a:t> Applications and services that are certified for Azure work on Azure Stack</a:t>
            </a:r>
            <a:endParaRPr lang="en-US" dirty="0">
              <a:solidFill>
                <a:schemeClr val="bg1"/>
              </a:solidFill>
            </a:endParaRPr>
          </a:p>
        </p:txBody>
      </p:sp>
      <p:pic>
        <p:nvPicPr>
          <p:cNvPr id="9" name="Picture 12" descr="https://upload.wikimedia.org/wikipedia/commons/7/79/Docker_(container_engine)_logo.png">
            <a:extLst>
              <a:ext uri="{FF2B5EF4-FFF2-40B4-BE49-F238E27FC236}">
                <a16:creationId xmlns:a16="http://schemas.microsoft.com/office/drawing/2014/main" id="{8B51EBE7-921E-4F0B-B1D4-B2269219756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7813" y="394905"/>
            <a:ext cx="1934471" cy="462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208DB6-7796-491B-AD59-1373255FB0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67813" y="4069446"/>
            <a:ext cx="2178745" cy="686138"/>
          </a:xfrm>
          <a:prstGeom prst="rect">
            <a:avLst/>
          </a:prstGeom>
        </p:spPr>
      </p:pic>
      <p:pic>
        <p:nvPicPr>
          <p:cNvPr id="11" name="Picture 10">
            <a:extLst>
              <a:ext uri="{FF2B5EF4-FFF2-40B4-BE49-F238E27FC236}">
                <a16:creationId xmlns:a16="http://schemas.microsoft.com/office/drawing/2014/main" id="{1A62E1CA-673D-4EBF-BF9E-D796D765DE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6375" y="216788"/>
            <a:ext cx="1854533" cy="751538"/>
          </a:xfrm>
          <a:prstGeom prst="rect">
            <a:avLst/>
          </a:prstGeom>
        </p:spPr>
      </p:pic>
      <p:pic>
        <p:nvPicPr>
          <p:cNvPr id="12" name="Picture 6" descr="https://upload.wikimedia.org/wikipedia/en/thumb/6/6c/RedHat.svg/1280px-RedHat.svg.png">
            <a:extLst>
              <a:ext uri="{FF2B5EF4-FFF2-40B4-BE49-F238E27FC236}">
                <a16:creationId xmlns:a16="http://schemas.microsoft.com/office/drawing/2014/main" id="{F3F43420-E39E-4585-923A-50B0E314BD8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48176" y="1293446"/>
            <a:ext cx="1773745" cy="5723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nsidebitcoins.com/wp-content/uploads/2015/08/Blockchain-Logo-Blue6.png">
            <a:extLst>
              <a:ext uri="{FF2B5EF4-FFF2-40B4-BE49-F238E27FC236}">
                <a16:creationId xmlns:a16="http://schemas.microsoft.com/office/drawing/2014/main" id="{59E93218-9B4A-4DA4-B19D-F54C1FB14E6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938669" y="1259928"/>
            <a:ext cx="1949944" cy="572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BITNAMI LOGO">
            <a:extLst>
              <a:ext uri="{FF2B5EF4-FFF2-40B4-BE49-F238E27FC236}">
                <a16:creationId xmlns:a16="http://schemas.microsoft.com/office/drawing/2014/main" id="{E507B517-792D-4DA4-8F68-927E9846596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963826" y="4122739"/>
            <a:ext cx="1846254" cy="632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upload.wikimedia.org/wikipedia/en/5/56/Chef_Software_Inc._company_logo.png">
            <a:extLst>
              <a:ext uri="{FF2B5EF4-FFF2-40B4-BE49-F238E27FC236}">
                <a16:creationId xmlns:a16="http://schemas.microsoft.com/office/drawing/2014/main" id="{BA2AAA45-46A3-4D94-9024-FF4303BAC75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488751" y="5653517"/>
            <a:ext cx="921419" cy="10069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B4979A-DEA8-4499-A581-5501406116EA}"/>
              </a:ext>
            </a:extLst>
          </p:cNvPr>
          <p:cNvPicPr/>
          <p:nvPr/>
        </p:nvPicPr>
        <p:blipFill>
          <a:blip r:embed="rId10" cstate="print">
            <a:extLst>
              <a:ext uri="{28A0092B-C50C-407E-A947-70E740481C1C}">
                <a14:useLocalDpi xmlns:a14="http://schemas.microsoft.com/office/drawing/2010/main"/>
              </a:ext>
            </a:extLst>
          </a:blip>
          <a:srcRect/>
          <a:stretch>
            <a:fillRect/>
          </a:stretch>
        </p:blipFill>
        <p:spPr bwMode="auto">
          <a:xfrm>
            <a:off x="7571735" y="5663317"/>
            <a:ext cx="1338991" cy="955305"/>
          </a:xfrm>
          <a:prstGeom prst="rect">
            <a:avLst/>
          </a:prstGeom>
          <a:noFill/>
          <a:ln>
            <a:noFill/>
          </a:ln>
        </p:spPr>
      </p:pic>
      <p:pic>
        <p:nvPicPr>
          <p:cNvPr id="8" name="Picture 12" descr="https://www.cloudfoundry.org/wp-content/uploads/2017/01/CFF_Logo_vertical.png">
            <a:extLst>
              <a:ext uri="{FF2B5EF4-FFF2-40B4-BE49-F238E27FC236}">
                <a16:creationId xmlns:a16="http://schemas.microsoft.com/office/drawing/2014/main" id="{52196D29-0641-4180-93BE-EF55BA98CE6C}"/>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233855" y="5720603"/>
            <a:ext cx="1371162" cy="837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http://openattitude.com/wp-content/uploads/2010/08/suse-logo.png">
            <a:extLst>
              <a:ext uri="{FF2B5EF4-FFF2-40B4-BE49-F238E27FC236}">
                <a16:creationId xmlns:a16="http://schemas.microsoft.com/office/drawing/2014/main" id="{C8146E28-493A-4BBA-83A8-BFE8D4C097E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928146" y="5974287"/>
            <a:ext cx="960467" cy="5835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Kemp Technologies LOGO">
            <a:extLst>
              <a:ext uri="{FF2B5EF4-FFF2-40B4-BE49-F238E27FC236}">
                <a16:creationId xmlns:a16="http://schemas.microsoft.com/office/drawing/2014/main" id="{AF5298A3-6B1E-45A5-B64F-CB0540ECD1D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791449" y="2282623"/>
            <a:ext cx="1687199" cy="5483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www.zerodownsoftware.co/wp-content/uploads/2016/10/ZDS-Logo-1.png">
            <a:extLst>
              <a:ext uri="{FF2B5EF4-FFF2-40B4-BE49-F238E27FC236}">
                <a16:creationId xmlns:a16="http://schemas.microsoft.com/office/drawing/2014/main" id="{619F5852-3AED-42A9-8325-6610083748C5}"/>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963826" y="4966171"/>
            <a:ext cx="1927390" cy="53974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8DF937D-EDAA-4A8F-AF0B-D650C5FC14F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012679" y="2214156"/>
            <a:ext cx="1801923" cy="618147"/>
          </a:xfrm>
          <a:prstGeom prst="rect">
            <a:avLst/>
          </a:prstGeom>
        </p:spPr>
      </p:pic>
      <p:pic>
        <p:nvPicPr>
          <p:cNvPr id="20" name="Picture 19">
            <a:extLst>
              <a:ext uri="{FF2B5EF4-FFF2-40B4-BE49-F238E27FC236}">
                <a16:creationId xmlns:a16="http://schemas.microsoft.com/office/drawing/2014/main" id="{1551A8A0-DD54-4205-B4D6-3F20E006E58F}"/>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6667813" y="4887329"/>
            <a:ext cx="2043008" cy="549803"/>
          </a:xfrm>
          <a:prstGeom prst="rect">
            <a:avLst/>
          </a:prstGeom>
        </p:spPr>
      </p:pic>
      <p:pic>
        <p:nvPicPr>
          <p:cNvPr id="21" name="Picture 20">
            <a:extLst>
              <a:ext uri="{FF2B5EF4-FFF2-40B4-BE49-F238E27FC236}">
                <a16:creationId xmlns:a16="http://schemas.microsoft.com/office/drawing/2014/main" id="{AA630D00-BB7A-4B0C-91EF-4FC0CEE7A4EB}"/>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483169" y="3392092"/>
            <a:ext cx="2303759" cy="381993"/>
          </a:xfrm>
          <a:prstGeom prst="rect">
            <a:avLst/>
          </a:prstGeom>
        </p:spPr>
      </p:pic>
      <p:pic>
        <p:nvPicPr>
          <p:cNvPr id="22" name="Picture 21">
            <a:extLst>
              <a:ext uri="{FF2B5EF4-FFF2-40B4-BE49-F238E27FC236}">
                <a16:creationId xmlns:a16="http://schemas.microsoft.com/office/drawing/2014/main" id="{94652E27-DA31-4EB1-8156-0251D7CEA01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963826" y="3423665"/>
            <a:ext cx="1899629" cy="251736"/>
          </a:xfrm>
          <a:prstGeom prst="rect">
            <a:avLst/>
          </a:prstGeom>
        </p:spPr>
      </p:pic>
    </p:spTree>
    <p:extLst>
      <p:ext uri="{BB962C8B-B14F-4D97-AF65-F5344CB8AC3E}">
        <p14:creationId xmlns:p14="http://schemas.microsoft.com/office/powerpoint/2010/main" val="191903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983A9-0AEC-4178-8CB7-258BC6FBB408}"/>
              </a:ext>
            </a:extLst>
          </p:cNvPr>
          <p:cNvSpPr>
            <a:spLocks noGrp="1"/>
          </p:cNvSpPr>
          <p:nvPr>
            <p:ph type="title"/>
          </p:nvPr>
        </p:nvSpPr>
        <p:spPr>
          <a:xfrm>
            <a:off x="585216" y="2645424"/>
            <a:ext cx="6400800" cy="886397"/>
          </a:xfrm>
        </p:spPr>
        <p:txBody>
          <a:bodyPr/>
          <a:lstStyle/>
          <a:p>
            <a:r>
              <a:rPr lang="en-US" dirty="0">
                <a:solidFill>
                  <a:srgbClr val="D83B01"/>
                </a:solidFill>
              </a:rPr>
              <a:t>Tooling Consistency</a:t>
            </a:r>
            <a:br>
              <a:rPr lang="en-US" dirty="0"/>
            </a:br>
            <a:r>
              <a:rPr lang="en-US" sz="2800" b="1" dirty="0"/>
              <a:t>across all Azure Clouds</a:t>
            </a:r>
          </a:p>
        </p:txBody>
      </p:sp>
    </p:spTree>
    <p:extLst>
      <p:ext uri="{BB962C8B-B14F-4D97-AF65-F5344CB8AC3E}">
        <p14:creationId xmlns:p14="http://schemas.microsoft.com/office/powerpoint/2010/main" val="383223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9.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51B01000-586D-426E-B341-DB650738CBCB}"/>
              </a:ext>
            </a:extLst>
          </p:cNvPr>
          <p:cNvGrpSpPr/>
          <p:nvPr/>
        </p:nvGrpSpPr>
        <p:grpSpPr>
          <a:xfrm>
            <a:off x="-5180" y="486"/>
            <a:ext cx="12192200" cy="6857028"/>
            <a:chOff x="-6317" y="-1"/>
            <a:chExt cx="12436679" cy="6994526"/>
          </a:xfrm>
        </p:grpSpPr>
        <p:sp>
          <p:nvSpPr>
            <p:cNvPr id="4" name="Rectangle 3">
              <a:extLst>
                <a:ext uri="{FF2B5EF4-FFF2-40B4-BE49-F238E27FC236}">
                  <a16:creationId xmlns:a16="http://schemas.microsoft.com/office/drawing/2014/main" id="{B08302C6-D4DE-46E1-AC65-EC8A8D13729D}"/>
                </a:ext>
              </a:extLst>
            </p:cNvPr>
            <p:cNvSpPr/>
            <p:nvPr/>
          </p:nvSpPr>
          <p:spPr bwMode="auto">
            <a:xfrm>
              <a:off x="11446879" y="1"/>
              <a:ext cx="983483" cy="6994524"/>
            </a:xfrm>
            <a:prstGeom prst="rect">
              <a:avLst/>
            </a:prstGeom>
            <a:solidFill>
              <a:srgbClr val="003C6C"/>
            </a:solidFill>
            <a:ln w="9525" cap="flat" cmpd="sng" algn="ctr">
              <a:noFill/>
              <a:prstDash val="solid"/>
              <a:headEnd type="none" w="med" len="med"/>
              <a:tailEnd type="none" w="med" len="med"/>
            </a:ln>
            <a:effectLst/>
          </p:spPr>
          <p:txBody>
            <a:bodyPr rot="0" spcFirstLastPara="0" vertOverflow="overflow" horzOverflow="overflow" vert="vert270" wrap="square" lIns="175761" tIns="140609" rIns="175761" bIns="140609" numCol="1" spcCol="0" rtlCol="0" fromWordArt="0" anchor="ctr" anchorCtr="0" forceAA="0" compatLnSpc="1">
              <a:prstTxWarp prst="textNoShape">
                <a:avLst/>
              </a:prstTxWarp>
              <a:noAutofit/>
            </a:bodyPr>
            <a:lstStyle/>
            <a:p>
              <a:pPr algn="ctr" defTabSz="896094" eaLnBrk="0" fontAlgn="base" hangingPunct="0">
                <a:lnSpc>
                  <a:spcPct val="90000"/>
                </a:lnSpc>
                <a:spcBef>
                  <a:spcPct val="0"/>
                </a:spcBef>
                <a:spcAft>
                  <a:spcPct val="0"/>
                </a:spcAft>
                <a:defRPr/>
              </a:pPr>
              <a:endParaRPr lang="en-US" sz="1730" b="1" kern="0">
                <a:gradFill>
                  <a:gsLst>
                    <a:gs pos="0">
                      <a:srgbClr val="FFFFFF"/>
                    </a:gs>
                    <a:gs pos="100000">
                      <a:srgbClr val="FFFFFF"/>
                    </a:gs>
                  </a:gsLst>
                  <a:lin ang="5400000" scaled="0"/>
                </a:gradFill>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6C9A4E27-1F6B-45D4-A667-E19D8881914F}"/>
                </a:ext>
              </a:extLst>
            </p:cNvPr>
            <p:cNvSpPr/>
            <p:nvPr/>
          </p:nvSpPr>
          <p:spPr bwMode="auto">
            <a:xfrm>
              <a:off x="4102808" y="5257403"/>
              <a:ext cx="7085607" cy="1737122"/>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730" kern="0">
                <a:solidFill>
                  <a:srgbClr val="FFFFFF"/>
                </a:solidFill>
              </a:endParaRPr>
            </a:p>
          </p:txBody>
        </p:sp>
        <p:sp>
          <p:nvSpPr>
            <p:cNvPr id="6" name="Rectangle 5">
              <a:extLst>
                <a:ext uri="{FF2B5EF4-FFF2-40B4-BE49-F238E27FC236}">
                  <a16:creationId xmlns:a16="http://schemas.microsoft.com/office/drawing/2014/main" id="{BC7C2DC4-6010-46F8-A239-36ADEE0162A4}"/>
                </a:ext>
              </a:extLst>
            </p:cNvPr>
            <p:cNvSpPr/>
            <p:nvPr/>
          </p:nvSpPr>
          <p:spPr bwMode="auto">
            <a:xfrm>
              <a:off x="4357123" y="0"/>
              <a:ext cx="7085604" cy="1702723"/>
            </a:xfrm>
            <a:prstGeom prst="rect">
              <a:avLst/>
            </a:prstGeom>
            <a:solidFill>
              <a:schemeClr val="bg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730" kern="0">
                <a:solidFill>
                  <a:srgbClr val="FFFFFF"/>
                </a:solidFill>
              </a:endParaRPr>
            </a:p>
          </p:txBody>
        </p:sp>
        <p:sp>
          <p:nvSpPr>
            <p:cNvPr id="7" name="Rectangle 6">
              <a:extLst>
                <a:ext uri="{FF2B5EF4-FFF2-40B4-BE49-F238E27FC236}">
                  <a16:creationId xmlns:a16="http://schemas.microsoft.com/office/drawing/2014/main" id="{083F43F5-CB05-4548-A643-3A2C2DA049CC}"/>
                </a:ext>
              </a:extLst>
            </p:cNvPr>
            <p:cNvSpPr/>
            <p:nvPr/>
          </p:nvSpPr>
          <p:spPr bwMode="auto">
            <a:xfrm>
              <a:off x="3484522" y="0"/>
              <a:ext cx="871543" cy="6994525"/>
            </a:xfrm>
            <a:prstGeom prst="rect">
              <a:avLst/>
            </a:prstGeom>
            <a:solidFill>
              <a:srgbClr val="0078D7">
                <a:lumMod val="5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730" kern="0">
                <a:solidFill>
                  <a:srgbClr val="FFFFFF"/>
                </a:solidFill>
              </a:endParaRPr>
            </a:p>
          </p:txBody>
        </p:sp>
        <p:sp>
          <p:nvSpPr>
            <p:cNvPr id="8" name="TextBox 10">
              <a:extLst>
                <a:ext uri="{FF2B5EF4-FFF2-40B4-BE49-F238E27FC236}">
                  <a16:creationId xmlns:a16="http://schemas.microsoft.com/office/drawing/2014/main" id="{A7337107-B5E0-4D94-B384-259EEBE61244}"/>
                </a:ext>
              </a:extLst>
            </p:cNvPr>
            <p:cNvSpPr txBox="1"/>
            <p:nvPr/>
          </p:nvSpPr>
          <p:spPr>
            <a:xfrm>
              <a:off x="697349" y="3311935"/>
              <a:ext cx="2129869" cy="44724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441" fontAlgn="base">
                <a:lnSpc>
                  <a:spcPct val="90000"/>
                </a:lnSpc>
                <a:spcBef>
                  <a:spcPct val="0"/>
                </a:spcBef>
                <a:spcAft>
                  <a:spcPct val="0"/>
                </a:spcAft>
                <a:defRPr/>
              </a:pPr>
              <a:r>
                <a:rPr lang="en-US" sz="2499" spc="27">
                  <a:solidFill>
                    <a:srgbClr val="0078D7"/>
                  </a:solidFill>
                  <a:latin typeface="Segoe UI Light"/>
                  <a:cs typeface="Segoe UI" pitchFamily="34" charset="0"/>
                </a:rPr>
                <a:t>Trusted</a:t>
              </a:r>
            </a:p>
          </p:txBody>
        </p:sp>
        <p:sp>
          <p:nvSpPr>
            <p:cNvPr id="9" name="TextBox 8">
              <a:extLst>
                <a:ext uri="{FF2B5EF4-FFF2-40B4-BE49-F238E27FC236}">
                  <a16:creationId xmlns:a16="http://schemas.microsoft.com/office/drawing/2014/main" id="{7B6C3F86-C552-4027-9397-BA0124CF525C}"/>
                </a:ext>
              </a:extLst>
            </p:cNvPr>
            <p:cNvSpPr txBox="1"/>
            <p:nvPr/>
          </p:nvSpPr>
          <p:spPr>
            <a:xfrm>
              <a:off x="697349" y="3311935"/>
              <a:ext cx="2129869" cy="44724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441" fontAlgn="base">
                <a:lnSpc>
                  <a:spcPct val="90000"/>
                </a:lnSpc>
                <a:spcBef>
                  <a:spcPct val="0"/>
                </a:spcBef>
                <a:spcAft>
                  <a:spcPct val="0"/>
                </a:spcAft>
                <a:defRPr/>
              </a:pPr>
              <a:r>
                <a:rPr lang="en-US" sz="2499" spc="27">
                  <a:solidFill>
                    <a:srgbClr val="0078D7"/>
                  </a:solidFill>
                  <a:latin typeface="Segoe UI Light"/>
                  <a:cs typeface="Segoe UI" pitchFamily="34" charset="0"/>
                </a:rPr>
                <a:t>Productive</a:t>
              </a:r>
            </a:p>
          </p:txBody>
        </p:sp>
        <p:sp>
          <p:nvSpPr>
            <p:cNvPr id="10" name="TextBox 10">
              <a:extLst>
                <a:ext uri="{FF2B5EF4-FFF2-40B4-BE49-F238E27FC236}">
                  <a16:creationId xmlns:a16="http://schemas.microsoft.com/office/drawing/2014/main" id="{18F81D1E-584D-403A-A3AE-4F2F4C611E4E}"/>
                </a:ext>
              </a:extLst>
            </p:cNvPr>
            <p:cNvSpPr txBox="1"/>
            <p:nvPr/>
          </p:nvSpPr>
          <p:spPr>
            <a:xfrm>
              <a:off x="697349" y="3311935"/>
              <a:ext cx="2129869" cy="44724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441" fontAlgn="base">
                <a:lnSpc>
                  <a:spcPct val="90000"/>
                </a:lnSpc>
                <a:spcBef>
                  <a:spcPct val="0"/>
                </a:spcBef>
                <a:spcAft>
                  <a:spcPct val="0"/>
                </a:spcAft>
                <a:defRPr/>
              </a:pPr>
              <a:r>
                <a:rPr lang="en-US" sz="2499" spc="27">
                  <a:solidFill>
                    <a:srgbClr val="0078D7"/>
                  </a:solidFill>
                  <a:latin typeface="Segoe UI Light"/>
                  <a:cs typeface="Segoe UI" pitchFamily="34" charset="0"/>
                </a:rPr>
                <a:t>Intelligent</a:t>
              </a:r>
            </a:p>
          </p:txBody>
        </p:sp>
        <p:sp>
          <p:nvSpPr>
            <p:cNvPr id="11" name="TextBox 10">
              <a:extLst>
                <a:ext uri="{FF2B5EF4-FFF2-40B4-BE49-F238E27FC236}">
                  <a16:creationId xmlns:a16="http://schemas.microsoft.com/office/drawing/2014/main" id="{F7B0DC58-8748-4C54-B279-E1F990D19377}"/>
                </a:ext>
              </a:extLst>
            </p:cNvPr>
            <p:cNvSpPr txBox="1"/>
            <p:nvPr/>
          </p:nvSpPr>
          <p:spPr>
            <a:xfrm>
              <a:off x="697349" y="3311935"/>
              <a:ext cx="2129869" cy="44724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441" fontAlgn="base">
                <a:lnSpc>
                  <a:spcPct val="90000"/>
                </a:lnSpc>
                <a:spcBef>
                  <a:spcPct val="0"/>
                </a:spcBef>
                <a:spcAft>
                  <a:spcPct val="0"/>
                </a:spcAft>
                <a:defRPr/>
              </a:pPr>
              <a:r>
                <a:rPr lang="en-US" sz="2499" spc="27">
                  <a:solidFill>
                    <a:srgbClr val="0078D7"/>
                  </a:solidFill>
                  <a:latin typeface="Segoe UI Light"/>
                  <a:cs typeface="Segoe UI" pitchFamily="34" charset="0"/>
                </a:rPr>
                <a:t>Hybrid</a:t>
              </a:r>
            </a:p>
          </p:txBody>
        </p:sp>
        <p:sp>
          <p:nvSpPr>
            <p:cNvPr id="12" name="speedometer_2">
              <a:extLst>
                <a:ext uri="{FF2B5EF4-FFF2-40B4-BE49-F238E27FC236}">
                  <a16:creationId xmlns:a16="http://schemas.microsoft.com/office/drawing/2014/main" id="{424A7E0A-C169-4183-BE7D-FD5063E01BF2}"/>
                </a:ext>
              </a:extLst>
            </p:cNvPr>
            <p:cNvSpPr>
              <a:spLocks noChangeAspect="1" noEditPoints="1"/>
            </p:cNvSpPr>
            <p:nvPr/>
          </p:nvSpPr>
          <p:spPr bwMode="auto">
            <a:xfrm>
              <a:off x="1390452" y="3163727"/>
              <a:ext cx="743662" cy="7436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cmpd="sng" algn="ctr">
              <a:solidFill>
                <a:srgbClr val="001F50"/>
              </a:solidFill>
              <a:prstDash val="solid"/>
              <a:headEnd type="none" w="med" len="med"/>
              <a:tailEnd type="none" w="med" len="med"/>
            </a:ln>
            <a:effectLst/>
            <a:ex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Semilight"/>
                <a:cs typeface="Segoe UI" pitchFamily="34" charset="0"/>
              </a:endParaRPr>
            </a:p>
          </p:txBody>
        </p:sp>
        <p:grpSp>
          <p:nvGrpSpPr>
            <p:cNvPr id="13" name="Group 12">
              <a:extLst>
                <a:ext uri="{FF2B5EF4-FFF2-40B4-BE49-F238E27FC236}">
                  <a16:creationId xmlns:a16="http://schemas.microsoft.com/office/drawing/2014/main" id="{F4A8B7A1-AD58-4D47-A81E-A32BC13F28F0}"/>
                </a:ext>
              </a:extLst>
            </p:cNvPr>
            <p:cNvGrpSpPr/>
            <p:nvPr/>
          </p:nvGrpSpPr>
          <p:grpSpPr>
            <a:xfrm>
              <a:off x="1420012" y="3201250"/>
              <a:ext cx="684544" cy="668616"/>
              <a:chOff x="2088630" y="3287843"/>
              <a:chExt cx="429718" cy="419725"/>
            </a:xfrm>
            <a:noFill/>
          </p:grpSpPr>
          <p:sp>
            <p:nvSpPr>
              <p:cNvPr id="14" name="Rectangle 13">
                <a:extLst>
                  <a:ext uri="{FF2B5EF4-FFF2-40B4-BE49-F238E27FC236}">
                    <a16:creationId xmlns:a16="http://schemas.microsoft.com/office/drawing/2014/main" id="{5ED1898A-FD2E-4BC6-9D74-A935C2454B1E}"/>
                  </a:ext>
                </a:extLst>
              </p:cNvPr>
              <p:cNvSpPr/>
              <p:nvPr/>
            </p:nvSpPr>
            <p:spPr bwMode="auto">
              <a:xfrm>
                <a:off x="2213548" y="3287843"/>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Semilight"/>
                  <a:cs typeface="Segoe UI" pitchFamily="34" charset="0"/>
                </a:endParaRPr>
              </a:p>
            </p:txBody>
          </p:sp>
          <p:sp>
            <p:nvSpPr>
              <p:cNvPr id="15" name="Rectangle 14">
                <a:extLst>
                  <a:ext uri="{FF2B5EF4-FFF2-40B4-BE49-F238E27FC236}">
                    <a16:creationId xmlns:a16="http://schemas.microsoft.com/office/drawing/2014/main" id="{A1FC1EA2-53AC-4F31-9E37-5FA7B262ADE9}"/>
                  </a:ext>
                </a:extLst>
              </p:cNvPr>
              <p:cNvSpPr/>
              <p:nvPr/>
            </p:nvSpPr>
            <p:spPr bwMode="auto">
              <a:xfrm>
                <a:off x="2088630" y="3402768"/>
                <a:ext cx="304800" cy="304800"/>
              </a:xfrm>
              <a:prstGeom prst="rect">
                <a:avLst/>
              </a:prstGeom>
              <a:noFill/>
              <a:ln w="28575" cap="flat" cmpd="sng" algn="ctr">
                <a:solidFill>
                  <a:srgbClr val="001F50"/>
                </a:solid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gradFill>
                    <a:gsLst>
                      <a:gs pos="0">
                        <a:srgbClr val="FFFFFF"/>
                      </a:gs>
                      <a:gs pos="100000">
                        <a:srgbClr val="FFFFFF"/>
                      </a:gs>
                    </a:gsLst>
                    <a:lin ang="5400000" scaled="0"/>
                  </a:gradFill>
                  <a:latin typeface="Segoe UI Semilight"/>
                  <a:cs typeface="Segoe UI" pitchFamily="34" charset="0"/>
                </a:endParaRPr>
              </a:p>
            </p:txBody>
          </p:sp>
        </p:grpSp>
        <p:sp>
          <p:nvSpPr>
            <p:cNvPr id="17" name="Freeform 61">
              <a:extLst>
                <a:ext uri="{FF2B5EF4-FFF2-40B4-BE49-F238E27FC236}">
                  <a16:creationId xmlns:a16="http://schemas.microsoft.com/office/drawing/2014/main" id="{F18AF374-BB9B-483C-855B-42971EEB759D}"/>
                </a:ext>
              </a:extLst>
            </p:cNvPr>
            <p:cNvSpPr>
              <a:spLocks noChangeArrowheads="1"/>
            </p:cNvSpPr>
            <p:nvPr/>
          </p:nvSpPr>
          <p:spPr bwMode="auto">
            <a:xfrm>
              <a:off x="1361070" y="3138559"/>
              <a:ext cx="802426" cy="79399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727">
                <a:defRPr/>
              </a:pPr>
              <a:endParaRPr lang="en-US" sz="1730" kern="0">
                <a:solidFill>
                  <a:srgbClr val="505050"/>
                </a:solidFill>
              </a:endParaRPr>
            </a:p>
          </p:txBody>
        </p:sp>
        <p:sp>
          <p:nvSpPr>
            <p:cNvPr id="18" name="Rectangle 17">
              <a:extLst>
                <a:ext uri="{FF2B5EF4-FFF2-40B4-BE49-F238E27FC236}">
                  <a16:creationId xmlns:a16="http://schemas.microsoft.com/office/drawing/2014/main" id="{B887CE75-AA3D-4FC8-AFEE-6E052959C3C9}"/>
                </a:ext>
              </a:extLst>
            </p:cNvPr>
            <p:cNvSpPr/>
            <p:nvPr/>
          </p:nvSpPr>
          <p:spPr bwMode="auto">
            <a:xfrm>
              <a:off x="10263" y="0"/>
              <a:ext cx="3469463" cy="696324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5D34F74-47AE-4C74-AA68-1898B09DCABA}"/>
                </a:ext>
              </a:extLst>
            </p:cNvPr>
            <p:cNvSpPr/>
            <p:nvPr/>
          </p:nvSpPr>
          <p:spPr bwMode="auto">
            <a:xfrm>
              <a:off x="-6317" y="-1"/>
              <a:ext cx="3490840" cy="6994526"/>
            </a:xfrm>
            <a:prstGeom prst="rect">
              <a:avLst/>
            </a:prstGeom>
            <a:solidFill>
              <a:srgbClr val="003C6C"/>
            </a:solidFill>
            <a:ln w="15875"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730" kern="0">
                <a:solidFill>
                  <a:srgbClr val="FFFFFF"/>
                </a:solidFill>
              </a:endParaRPr>
            </a:p>
          </p:txBody>
        </p:sp>
        <p:sp>
          <p:nvSpPr>
            <p:cNvPr id="21" name="Rectangle 20">
              <a:extLst>
                <a:ext uri="{FF2B5EF4-FFF2-40B4-BE49-F238E27FC236}">
                  <a16:creationId xmlns:a16="http://schemas.microsoft.com/office/drawing/2014/main" id="{3173EF30-D911-4108-980B-B9434EA658B0}"/>
                </a:ext>
              </a:extLst>
            </p:cNvPr>
            <p:cNvSpPr/>
            <p:nvPr/>
          </p:nvSpPr>
          <p:spPr bwMode="auto">
            <a:xfrm>
              <a:off x="4400070" y="5527465"/>
              <a:ext cx="4782097"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defTabSz="895923" fontAlgn="base">
                <a:lnSpc>
                  <a:spcPct val="90000"/>
                </a:lnSpc>
                <a:spcBef>
                  <a:spcPct val="0"/>
                </a:spcBef>
                <a:spcAft>
                  <a:spcPct val="0"/>
                </a:spcAft>
                <a:defRPr/>
              </a:pPr>
              <a:r>
                <a:rPr lang="en-US" sz="1922"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Monitor</a:t>
              </a:r>
            </a:p>
          </p:txBody>
        </p:sp>
        <p:sp>
          <p:nvSpPr>
            <p:cNvPr id="27" name="Rectangle 26">
              <a:extLst>
                <a:ext uri="{FF2B5EF4-FFF2-40B4-BE49-F238E27FC236}">
                  <a16:creationId xmlns:a16="http://schemas.microsoft.com/office/drawing/2014/main" id="{E625B0DB-2FBB-46F4-9521-6A5EDA29BE07}"/>
                </a:ext>
              </a:extLst>
            </p:cNvPr>
            <p:cNvSpPr/>
            <p:nvPr/>
          </p:nvSpPr>
          <p:spPr bwMode="auto">
            <a:xfrm>
              <a:off x="4659230" y="709994"/>
              <a:ext cx="6577975" cy="4975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3" spcCol="182880" rtlCol="0" fromWordArt="0" anchor="ctr" anchorCtr="0" forceAA="0" compatLnSpc="1">
              <a:prstTxWarp prst="textNoShape">
                <a:avLst/>
              </a:prstTxWarp>
              <a:noAutofit/>
            </a:bodyPr>
            <a:lstStyle/>
            <a:p>
              <a:pPr defTabSz="895923" fontAlgn="base">
                <a:lnSpc>
                  <a:spcPct val="90000"/>
                </a:lnSpc>
                <a:spcBef>
                  <a:spcPct val="0"/>
                </a:spcBef>
                <a:spcAft>
                  <a:spcPct val="0"/>
                </a:spcAft>
                <a:defRPr/>
              </a:pPr>
              <a:endParaRPr lang="en-US" sz="1537" kern="0">
                <a:gradFill>
                  <a:gsLst>
                    <a:gs pos="23256">
                      <a:srgbClr val="FFFFFF"/>
                    </a:gs>
                    <a:gs pos="47000">
                      <a:srgbClr val="FFFFFF"/>
                    </a:gs>
                  </a:gsLst>
                  <a:lin ang="0" scaled="0"/>
                </a:gradFill>
                <a:latin typeface="Segoe UI Semilight"/>
                <a:ea typeface="Segoe UI" charset="0"/>
                <a:cs typeface="Segoe UI Semibold" panose="020B0702040204020203" pitchFamily="34" charset="0"/>
              </a:endParaRPr>
            </a:p>
          </p:txBody>
        </p:sp>
        <p:grpSp>
          <p:nvGrpSpPr>
            <p:cNvPr id="28" name="Group 27">
              <a:extLst>
                <a:ext uri="{FF2B5EF4-FFF2-40B4-BE49-F238E27FC236}">
                  <a16:creationId xmlns:a16="http://schemas.microsoft.com/office/drawing/2014/main" id="{C73B89CA-8545-4218-9F7E-A14C23D5ED31}"/>
                </a:ext>
              </a:extLst>
            </p:cNvPr>
            <p:cNvGrpSpPr/>
            <p:nvPr/>
          </p:nvGrpSpPr>
          <p:grpSpPr>
            <a:xfrm>
              <a:off x="3592370" y="549803"/>
              <a:ext cx="650226" cy="650226"/>
              <a:chOff x="3521877" y="511997"/>
              <a:chExt cx="640398" cy="640398"/>
            </a:xfrm>
          </p:grpSpPr>
          <p:sp>
            <p:nvSpPr>
              <p:cNvPr id="29" name="Freeform 33">
                <a:extLst>
                  <a:ext uri="{FF2B5EF4-FFF2-40B4-BE49-F238E27FC236}">
                    <a16:creationId xmlns:a16="http://schemas.microsoft.com/office/drawing/2014/main" id="{CEEBA5A8-1FDA-41CB-9AAF-04F880A28D86}"/>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rgbClr val="FFFFFF"/>
              </a:solidFill>
              <a:ln>
                <a:noFill/>
              </a:ln>
              <a:effectLst/>
            </p:spPr>
            <p:txBody>
              <a:bodyPr wrap="none" anchor="ctr"/>
              <a:lstStyle/>
              <a:p>
                <a:pPr defTabSz="878727">
                  <a:defRPr/>
                </a:pPr>
                <a:endParaRPr lang="en-US" sz="1730" kern="0">
                  <a:solidFill>
                    <a:srgbClr val="505050"/>
                  </a:solidFill>
                </a:endParaRPr>
              </a:p>
            </p:txBody>
          </p:sp>
          <p:sp>
            <p:nvSpPr>
              <p:cNvPr id="30" name="Oval 29">
                <a:extLst>
                  <a:ext uri="{FF2B5EF4-FFF2-40B4-BE49-F238E27FC236}">
                    <a16:creationId xmlns:a16="http://schemas.microsoft.com/office/drawing/2014/main" id="{18A45A8B-95AF-422A-A207-A53C7F96084C}"/>
                  </a:ext>
                </a:extLst>
              </p:cNvPr>
              <p:cNvSpPr/>
              <p:nvPr/>
            </p:nvSpPr>
            <p:spPr bwMode="auto">
              <a:xfrm>
                <a:off x="3521877" y="511997"/>
                <a:ext cx="640398" cy="640398"/>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80B7502B-87B8-4DA0-9B98-667BC254F6BD}"/>
                </a:ext>
              </a:extLst>
            </p:cNvPr>
            <p:cNvGrpSpPr/>
            <p:nvPr/>
          </p:nvGrpSpPr>
          <p:grpSpPr>
            <a:xfrm>
              <a:off x="3574206" y="3200266"/>
              <a:ext cx="691522" cy="691522"/>
              <a:chOff x="3500293" y="3151895"/>
              <a:chExt cx="681070" cy="681070"/>
            </a:xfrm>
          </p:grpSpPr>
          <p:grpSp>
            <p:nvGrpSpPr>
              <p:cNvPr id="32" name="Group 31">
                <a:extLst>
                  <a:ext uri="{FF2B5EF4-FFF2-40B4-BE49-F238E27FC236}">
                    <a16:creationId xmlns:a16="http://schemas.microsoft.com/office/drawing/2014/main" id="{D6131EA1-7A3A-47AA-BA9E-1773523F233E}"/>
                  </a:ext>
                </a:extLst>
              </p:cNvPr>
              <p:cNvGrpSpPr/>
              <p:nvPr/>
            </p:nvGrpSpPr>
            <p:grpSpPr>
              <a:xfrm>
                <a:off x="3607832" y="3353215"/>
                <a:ext cx="469102" cy="355120"/>
                <a:chOff x="3268663" y="4287838"/>
                <a:chExt cx="4351337" cy="3294062"/>
              </a:xfrm>
              <a:solidFill>
                <a:srgbClr val="FFFFFF"/>
              </a:solidFill>
            </p:grpSpPr>
            <p:sp>
              <p:nvSpPr>
                <p:cNvPr id="34" name="Freeform 6">
                  <a:extLst>
                    <a:ext uri="{FF2B5EF4-FFF2-40B4-BE49-F238E27FC236}">
                      <a16:creationId xmlns:a16="http://schemas.microsoft.com/office/drawing/2014/main" id="{72615C12-1849-48A4-8DCB-EF65FC251DBC}"/>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727">
                    <a:defRPr/>
                  </a:pPr>
                  <a:endParaRPr lang="en-US" sz="1730" kern="0">
                    <a:solidFill>
                      <a:srgbClr val="505050"/>
                    </a:solidFill>
                  </a:endParaRPr>
                </a:p>
              </p:txBody>
            </p:sp>
            <p:sp>
              <p:nvSpPr>
                <p:cNvPr id="35" name="Freeform 7">
                  <a:extLst>
                    <a:ext uri="{FF2B5EF4-FFF2-40B4-BE49-F238E27FC236}">
                      <a16:creationId xmlns:a16="http://schemas.microsoft.com/office/drawing/2014/main" id="{B10A1627-301B-400C-A067-A10F66220F87}"/>
                    </a:ext>
                  </a:extLst>
                </p:cNvPr>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727">
                    <a:defRPr/>
                  </a:pPr>
                  <a:endParaRPr lang="en-US" sz="1730" kern="0">
                    <a:solidFill>
                      <a:srgbClr val="505050"/>
                    </a:solidFill>
                  </a:endParaRPr>
                </a:p>
              </p:txBody>
            </p:sp>
          </p:grpSp>
          <p:sp>
            <p:nvSpPr>
              <p:cNvPr id="33" name="Oval 32">
                <a:extLst>
                  <a:ext uri="{FF2B5EF4-FFF2-40B4-BE49-F238E27FC236}">
                    <a16:creationId xmlns:a16="http://schemas.microsoft.com/office/drawing/2014/main" id="{ACF3486D-B4DD-4AD2-A2FB-125D9D3BB42F}"/>
                  </a:ext>
                </a:extLst>
              </p:cNvPr>
              <p:cNvSpPr/>
              <p:nvPr/>
            </p:nvSpPr>
            <p:spPr bwMode="auto">
              <a:xfrm>
                <a:off x="3500293" y="3151895"/>
                <a:ext cx="681070" cy="68107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A39C1DDF-7966-4A7A-8BA5-FB6E57C5130D}"/>
                </a:ext>
              </a:extLst>
            </p:cNvPr>
            <p:cNvSpPr/>
            <p:nvPr/>
          </p:nvSpPr>
          <p:spPr bwMode="auto">
            <a:xfrm rot="16200000">
              <a:off x="9740150" y="3224100"/>
              <a:ext cx="4388642" cy="5463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defTabSz="895923" fontAlgn="base">
                <a:lnSpc>
                  <a:spcPct val="90000"/>
                </a:lnSpc>
                <a:spcBef>
                  <a:spcPct val="0"/>
                </a:spcBef>
                <a:spcAft>
                  <a:spcPct val="0"/>
                </a:spcAft>
                <a:defRPr/>
              </a:pPr>
              <a:r>
                <a:rPr lang="en-US" sz="1922" kern="0">
                  <a:gradFill>
                    <a:gsLst>
                      <a:gs pos="23256">
                        <a:srgbClr val="FFFFFF"/>
                      </a:gs>
                      <a:gs pos="47000">
                        <a:srgbClr val="FFFFFF"/>
                      </a:gs>
                    </a:gsLst>
                    <a:lin ang="0" scaled="0"/>
                  </a:gradFill>
                  <a:latin typeface="Segoe UI Semibold" panose="020B0702040204020203" pitchFamily="34" charset="0"/>
                  <a:ea typeface="Segoe UI" pitchFamily="34" charset="0"/>
                  <a:cs typeface="Segoe UI Semibold" panose="020B0702040204020203" pitchFamily="34" charset="0"/>
                </a:rPr>
                <a:t>Consistent Tooling across clouds</a:t>
              </a:r>
            </a:p>
          </p:txBody>
        </p:sp>
        <p:cxnSp>
          <p:nvCxnSpPr>
            <p:cNvPr id="42" name="Straight Connector 41">
              <a:extLst>
                <a:ext uri="{FF2B5EF4-FFF2-40B4-BE49-F238E27FC236}">
                  <a16:creationId xmlns:a16="http://schemas.microsoft.com/office/drawing/2014/main" id="{FAF6C0B6-AC5A-4DBE-AC99-CE50F89A7C71}"/>
                </a:ext>
              </a:extLst>
            </p:cNvPr>
            <p:cNvCxnSpPr>
              <a:cxnSpLocks/>
            </p:cNvCxnSpPr>
            <p:nvPr/>
          </p:nvCxnSpPr>
          <p:spPr>
            <a:xfrm>
              <a:off x="3479726"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3" name="Straight Connector 42">
              <a:extLst>
                <a:ext uri="{FF2B5EF4-FFF2-40B4-BE49-F238E27FC236}">
                  <a16:creationId xmlns:a16="http://schemas.microsoft.com/office/drawing/2014/main" id="{5F78D519-887C-4119-AE35-42BF76BB0C94}"/>
                </a:ext>
              </a:extLst>
            </p:cNvPr>
            <p:cNvCxnSpPr>
              <a:cxnSpLocks/>
            </p:cNvCxnSpPr>
            <p:nvPr/>
          </p:nvCxnSpPr>
          <p:spPr>
            <a:xfrm>
              <a:off x="11442727" y="497"/>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8" name="Rectangle 47">
              <a:extLst>
                <a:ext uri="{FF2B5EF4-FFF2-40B4-BE49-F238E27FC236}">
                  <a16:creationId xmlns:a16="http://schemas.microsoft.com/office/drawing/2014/main" id="{68071712-4101-4522-BCE7-509CFA1307F2}"/>
                </a:ext>
              </a:extLst>
            </p:cNvPr>
            <p:cNvSpPr/>
            <p:nvPr/>
          </p:nvSpPr>
          <p:spPr bwMode="auto">
            <a:xfrm>
              <a:off x="4398814" y="368734"/>
              <a:ext cx="1739326"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defTabSz="895923" fontAlgn="base">
                <a:lnSpc>
                  <a:spcPct val="90000"/>
                </a:lnSpc>
                <a:spcBef>
                  <a:spcPct val="0"/>
                </a:spcBef>
                <a:spcAft>
                  <a:spcPct val="0"/>
                </a:spcAft>
                <a:defRPr/>
              </a:pPr>
              <a:r>
                <a:rPr lang="en-US" sz="1922" kern="0">
                  <a:gradFill>
                    <a:gsLst>
                      <a:gs pos="91473">
                        <a:srgbClr val="00BCF2"/>
                      </a:gs>
                      <a:gs pos="78295">
                        <a:srgbClr val="00BCF2"/>
                      </a:gs>
                    </a:gsLst>
                    <a:lin ang="0" scaled="0"/>
                  </a:gradFill>
                  <a:latin typeface="Segoe UI Semibold" panose="020B0702040204020203" pitchFamily="34" charset="0"/>
                  <a:ea typeface="Segoe UI" pitchFamily="34" charset="0"/>
                  <a:cs typeface="Segoe UI Semibold" panose="020B0702040204020203" pitchFamily="34" charset="0"/>
                </a:rPr>
                <a:t>Develop</a:t>
              </a:r>
            </a:p>
          </p:txBody>
        </p:sp>
        <p:sp>
          <p:nvSpPr>
            <p:cNvPr id="55" name="Rectangle 54">
              <a:extLst>
                <a:ext uri="{FF2B5EF4-FFF2-40B4-BE49-F238E27FC236}">
                  <a16:creationId xmlns:a16="http://schemas.microsoft.com/office/drawing/2014/main" id="{EEB597F6-FF27-4057-B37E-3C8F7F79117A}"/>
                </a:ext>
              </a:extLst>
            </p:cNvPr>
            <p:cNvSpPr/>
            <p:nvPr/>
          </p:nvSpPr>
          <p:spPr bwMode="auto">
            <a:xfrm>
              <a:off x="4437543" y="2729919"/>
              <a:ext cx="5021335" cy="4976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35" tIns="140588" rIns="175735" bIns="140588" numCol="1" spcCol="0" rtlCol="0" fromWordArt="0" anchor="ctr" anchorCtr="0" forceAA="0" compatLnSpc="1">
              <a:prstTxWarp prst="textNoShape">
                <a:avLst/>
              </a:prstTxWarp>
              <a:noAutofit/>
            </a:bodyPr>
            <a:lstStyle/>
            <a:p>
              <a:pPr defTabSz="895923" fontAlgn="base">
                <a:lnSpc>
                  <a:spcPct val="90000"/>
                </a:lnSpc>
                <a:spcBef>
                  <a:spcPct val="0"/>
                </a:spcBef>
                <a:spcAft>
                  <a:spcPct val="0"/>
                </a:spcAft>
                <a:defRPr/>
              </a:pPr>
              <a:r>
                <a:rPr lang="en-US" sz="1922" kern="0">
                  <a:gradFill>
                    <a:gsLst>
                      <a:gs pos="91473">
                        <a:srgbClr val="00BCF2"/>
                      </a:gs>
                      <a:gs pos="78295">
                        <a:srgbClr val="00BCF2"/>
                      </a:gs>
                    </a:gsLst>
                    <a:lin ang="0" scaled="0"/>
                  </a:gradFill>
                  <a:latin typeface="Segoe UI Semibold" panose="020B0702040204020203" pitchFamily="34" charset="0"/>
                  <a:cs typeface="Segoe UI Semibold" panose="020B0702040204020203" pitchFamily="34" charset="0"/>
                </a:rPr>
                <a:t>Deploy and Manage</a:t>
              </a:r>
            </a:p>
          </p:txBody>
        </p:sp>
        <p:cxnSp>
          <p:nvCxnSpPr>
            <p:cNvPr id="58" name="Straight Connector 57">
              <a:extLst>
                <a:ext uri="{FF2B5EF4-FFF2-40B4-BE49-F238E27FC236}">
                  <a16:creationId xmlns:a16="http://schemas.microsoft.com/office/drawing/2014/main" id="{8BF5F0D5-3180-4DA5-A440-8709CD3A4B00}"/>
                </a:ext>
              </a:extLst>
            </p:cNvPr>
            <p:cNvCxnSpPr>
              <a:cxnSpLocks/>
            </p:cNvCxnSpPr>
            <p:nvPr/>
          </p:nvCxnSpPr>
          <p:spPr>
            <a:xfrm>
              <a:off x="3479729" y="233884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9" name="Straight Connector 58">
              <a:extLst>
                <a:ext uri="{FF2B5EF4-FFF2-40B4-BE49-F238E27FC236}">
                  <a16:creationId xmlns:a16="http://schemas.microsoft.com/office/drawing/2014/main" id="{2427F182-3C92-43E4-B7AB-4C4B255BC39A}"/>
                </a:ext>
              </a:extLst>
            </p:cNvPr>
            <p:cNvCxnSpPr>
              <a:cxnSpLocks/>
            </p:cNvCxnSpPr>
            <p:nvPr/>
          </p:nvCxnSpPr>
          <p:spPr>
            <a:xfrm>
              <a:off x="3479729" y="5257404"/>
              <a:ext cx="7962998"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0" name="Straight Connector 59">
              <a:extLst>
                <a:ext uri="{FF2B5EF4-FFF2-40B4-BE49-F238E27FC236}">
                  <a16:creationId xmlns:a16="http://schemas.microsoft.com/office/drawing/2014/main" id="{7EAADEF5-1C8C-45A8-9DA7-783D3A6B9E93}"/>
                </a:ext>
              </a:extLst>
            </p:cNvPr>
            <p:cNvCxnSpPr>
              <a:cxnSpLocks/>
            </p:cNvCxnSpPr>
            <p:nvPr/>
          </p:nvCxnSpPr>
          <p:spPr>
            <a:xfrm>
              <a:off x="4348652" y="248"/>
              <a:ext cx="0" cy="6994028"/>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 name="TextBox 1">
            <a:extLst>
              <a:ext uri="{FF2B5EF4-FFF2-40B4-BE49-F238E27FC236}">
                <a16:creationId xmlns:a16="http://schemas.microsoft.com/office/drawing/2014/main" id="{2F064B75-4901-4F2E-AB91-26C26F8D8E66}"/>
              </a:ext>
            </a:extLst>
          </p:cNvPr>
          <p:cNvSpPr txBox="1"/>
          <p:nvPr/>
        </p:nvSpPr>
        <p:spPr>
          <a:xfrm>
            <a:off x="401636" y="2813447"/>
            <a:ext cx="2424472" cy="1231106"/>
          </a:xfrm>
          <a:prstGeom prst="rect">
            <a:avLst/>
          </a:prstGeom>
          <a:noFill/>
        </p:spPr>
        <p:txBody>
          <a:bodyPr wrap="square" lIns="0" tIns="0" rIns="0" bIns="0" rtlCol="0">
            <a:spAutoFit/>
          </a:bodyPr>
          <a:lstStyle/>
          <a:p>
            <a:pPr algn="l"/>
            <a:r>
              <a:rPr lang="en-US" sz="4000">
                <a:solidFill>
                  <a:schemeClr val="bg1"/>
                </a:solidFill>
              </a:rPr>
              <a:t>Azure Tools</a:t>
            </a:r>
          </a:p>
        </p:txBody>
      </p:sp>
      <p:pic>
        <p:nvPicPr>
          <p:cNvPr id="64" name="Graphic 63">
            <a:extLst>
              <a:ext uri="{FF2B5EF4-FFF2-40B4-BE49-F238E27FC236}">
                <a16:creationId xmlns:a16="http://schemas.microsoft.com/office/drawing/2014/main" id="{15DB8633-3941-4FA3-8260-C6CEC06583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8505" y="5770880"/>
            <a:ext cx="511439" cy="511439"/>
          </a:xfrm>
          <a:prstGeom prst="rect">
            <a:avLst/>
          </a:prstGeom>
        </p:spPr>
      </p:pic>
      <p:sp>
        <p:nvSpPr>
          <p:cNvPr id="65" name="Rectangle 64">
            <a:extLst>
              <a:ext uri="{FF2B5EF4-FFF2-40B4-BE49-F238E27FC236}">
                <a16:creationId xmlns:a16="http://schemas.microsoft.com/office/drawing/2014/main" id="{61CF935E-E77C-4F95-9AAA-E813632CFD6F}"/>
              </a:ext>
            </a:extLst>
          </p:cNvPr>
          <p:cNvSpPr/>
          <p:nvPr/>
        </p:nvSpPr>
        <p:spPr bwMode="auto">
          <a:xfrm>
            <a:off x="5308655" y="1270062"/>
            <a:ext cx="1630254"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Visual Studio Tools</a:t>
            </a:r>
          </a:p>
        </p:txBody>
      </p:sp>
      <p:pic>
        <p:nvPicPr>
          <p:cNvPr id="118" name="Picture 117">
            <a:extLst>
              <a:ext uri="{FF2B5EF4-FFF2-40B4-BE49-F238E27FC236}">
                <a16:creationId xmlns:a16="http://schemas.microsoft.com/office/drawing/2014/main" id="{E83F90C7-C85B-41FD-BCC1-F0D383F08560}"/>
              </a:ext>
            </a:extLst>
          </p:cNvPr>
          <p:cNvPicPr>
            <a:picLocks noChangeAspect="1"/>
          </p:cNvPicPr>
          <p:nvPr/>
        </p:nvPicPr>
        <p:blipFill>
          <a:blip r:embed="rId5"/>
          <a:stretch>
            <a:fillRect/>
          </a:stretch>
        </p:blipFill>
        <p:spPr>
          <a:xfrm>
            <a:off x="4534057" y="1049639"/>
            <a:ext cx="663926" cy="663926"/>
          </a:xfrm>
          <a:prstGeom prst="rect">
            <a:avLst/>
          </a:prstGeom>
        </p:spPr>
      </p:pic>
      <p:sp>
        <p:nvSpPr>
          <p:cNvPr id="119" name="Rectangle 118">
            <a:extLst>
              <a:ext uri="{FF2B5EF4-FFF2-40B4-BE49-F238E27FC236}">
                <a16:creationId xmlns:a16="http://schemas.microsoft.com/office/drawing/2014/main" id="{D4BF84FC-4BE0-4423-B72D-B08AE8C6D557}"/>
              </a:ext>
            </a:extLst>
          </p:cNvPr>
          <p:cNvSpPr/>
          <p:nvPr/>
        </p:nvSpPr>
        <p:spPr bwMode="auto">
          <a:xfrm>
            <a:off x="8503193" y="1270062"/>
            <a:ext cx="2439770"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Visual Studio Cloud Explorer</a:t>
            </a:r>
          </a:p>
        </p:txBody>
      </p:sp>
      <p:pic>
        <p:nvPicPr>
          <p:cNvPr id="120" name="Picture 119">
            <a:extLst>
              <a:ext uri="{FF2B5EF4-FFF2-40B4-BE49-F238E27FC236}">
                <a16:creationId xmlns:a16="http://schemas.microsoft.com/office/drawing/2014/main" id="{6F74DD06-8839-4CCB-AA35-58D7D43D930A}"/>
              </a:ext>
            </a:extLst>
          </p:cNvPr>
          <p:cNvPicPr>
            <a:picLocks noChangeAspect="1"/>
          </p:cNvPicPr>
          <p:nvPr/>
        </p:nvPicPr>
        <p:blipFill>
          <a:blip r:embed="rId5"/>
          <a:stretch>
            <a:fillRect/>
          </a:stretch>
        </p:blipFill>
        <p:spPr>
          <a:xfrm>
            <a:off x="7728595" y="1049639"/>
            <a:ext cx="663926" cy="663926"/>
          </a:xfrm>
          <a:prstGeom prst="rect">
            <a:avLst/>
          </a:prstGeom>
        </p:spPr>
      </p:pic>
      <p:pic>
        <p:nvPicPr>
          <p:cNvPr id="134" name="Picture 133">
            <a:extLst>
              <a:ext uri="{FF2B5EF4-FFF2-40B4-BE49-F238E27FC236}">
                <a16:creationId xmlns:a16="http://schemas.microsoft.com/office/drawing/2014/main" id="{D848BF80-E744-46A5-BFD9-A5E49B023C53}"/>
              </a:ext>
            </a:extLst>
          </p:cNvPr>
          <p:cNvPicPr>
            <a:picLocks noChangeAspect="1"/>
          </p:cNvPicPr>
          <p:nvPr/>
        </p:nvPicPr>
        <p:blipFill>
          <a:blip r:embed="rId6"/>
          <a:stretch>
            <a:fillRect/>
          </a:stretch>
        </p:blipFill>
        <p:spPr>
          <a:xfrm>
            <a:off x="4548368" y="3249755"/>
            <a:ext cx="612301" cy="529389"/>
          </a:xfrm>
          <a:prstGeom prst="rect">
            <a:avLst/>
          </a:prstGeom>
        </p:spPr>
      </p:pic>
      <p:pic>
        <p:nvPicPr>
          <p:cNvPr id="136" name="Picture 135">
            <a:extLst>
              <a:ext uri="{FF2B5EF4-FFF2-40B4-BE49-F238E27FC236}">
                <a16:creationId xmlns:a16="http://schemas.microsoft.com/office/drawing/2014/main" id="{9E0751D1-21E8-4EBE-B441-5A6814164A76}"/>
              </a:ext>
            </a:extLst>
          </p:cNvPr>
          <p:cNvPicPr>
            <a:picLocks noChangeAspect="1"/>
          </p:cNvPicPr>
          <p:nvPr/>
        </p:nvPicPr>
        <p:blipFill>
          <a:blip r:embed="rId7"/>
          <a:stretch>
            <a:fillRect/>
          </a:stretch>
        </p:blipFill>
        <p:spPr>
          <a:xfrm>
            <a:off x="4547283" y="4251903"/>
            <a:ext cx="608398" cy="530630"/>
          </a:xfrm>
          <a:prstGeom prst="rect">
            <a:avLst/>
          </a:prstGeom>
        </p:spPr>
      </p:pic>
      <p:sp>
        <p:nvSpPr>
          <p:cNvPr id="137" name="Rectangle 136">
            <a:extLst>
              <a:ext uri="{FF2B5EF4-FFF2-40B4-BE49-F238E27FC236}">
                <a16:creationId xmlns:a16="http://schemas.microsoft.com/office/drawing/2014/main" id="{A9582D4D-51C5-4B13-85C3-AE00DB6FDF70}"/>
              </a:ext>
            </a:extLst>
          </p:cNvPr>
          <p:cNvSpPr/>
          <p:nvPr/>
        </p:nvSpPr>
        <p:spPr bwMode="auto">
          <a:xfrm>
            <a:off x="5308655" y="3451458"/>
            <a:ext cx="823944"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Azure CLI</a:t>
            </a:r>
          </a:p>
        </p:txBody>
      </p:sp>
      <p:sp>
        <p:nvSpPr>
          <p:cNvPr id="138" name="Rectangle 137">
            <a:extLst>
              <a:ext uri="{FF2B5EF4-FFF2-40B4-BE49-F238E27FC236}">
                <a16:creationId xmlns:a16="http://schemas.microsoft.com/office/drawing/2014/main" id="{6B370EF9-69B4-4CB1-8773-7C56CD9F8B12}"/>
              </a:ext>
            </a:extLst>
          </p:cNvPr>
          <p:cNvSpPr/>
          <p:nvPr/>
        </p:nvSpPr>
        <p:spPr bwMode="auto">
          <a:xfrm>
            <a:off x="5308655" y="4456955"/>
            <a:ext cx="1500411"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Azure PowerShell</a:t>
            </a:r>
          </a:p>
        </p:txBody>
      </p:sp>
      <p:pic>
        <p:nvPicPr>
          <p:cNvPr id="139" name="Picture 138">
            <a:extLst>
              <a:ext uri="{FF2B5EF4-FFF2-40B4-BE49-F238E27FC236}">
                <a16:creationId xmlns:a16="http://schemas.microsoft.com/office/drawing/2014/main" id="{5399D770-F9B1-4085-9DDE-0ED3A9530059}"/>
              </a:ext>
            </a:extLst>
          </p:cNvPr>
          <p:cNvPicPr>
            <a:picLocks noChangeAspect="1"/>
          </p:cNvPicPr>
          <p:nvPr/>
        </p:nvPicPr>
        <p:blipFill>
          <a:blip r:embed="rId6"/>
          <a:stretch>
            <a:fillRect/>
          </a:stretch>
        </p:blipFill>
        <p:spPr>
          <a:xfrm>
            <a:off x="7751132" y="3249755"/>
            <a:ext cx="580067" cy="529389"/>
          </a:xfrm>
          <a:prstGeom prst="rect">
            <a:avLst/>
          </a:prstGeom>
        </p:spPr>
      </p:pic>
      <p:sp>
        <p:nvSpPr>
          <p:cNvPr id="141" name="Rectangle 140">
            <a:extLst>
              <a:ext uri="{FF2B5EF4-FFF2-40B4-BE49-F238E27FC236}">
                <a16:creationId xmlns:a16="http://schemas.microsoft.com/office/drawing/2014/main" id="{884114DB-60D0-4235-AEC4-CA3C31AF7C76}"/>
              </a:ext>
            </a:extLst>
          </p:cNvPr>
          <p:cNvSpPr/>
          <p:nvPr/>
        </p:nvSpPr>
        <p:spPr bwMode="auto">
          <a:xfrm>
            <a:off x="8511419" y="3451458"/>
            <a:ext cx="2436564"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Azure SDKs (</a:t>
            </a:r>
            <a:r>
              <a:rPr lang="en-US" sz="1568" kern="0" err="1">
                <a:latin typeface="Segoe UI Semilight"/>
                <a:cs typeface="Segoe UI Semibold" panose="020B0702040204020203" pitchFamily="34" charset="0"/>
              </a:rPr>
              <a:t>.Net</a:t>
            </a:r>
            <a:r>
              <a:rPr lang="en-US" sz="1568" kern="0">
                <a:latin typeface="Segoe UI Semilight"/>
                <a:cs typeface="Segoe UI Semibold" panose="020B0702040204020203" pitchFamily="34" charset="0"/>
              </a:rPr>
              <a:t>, Java </a:t>
            </a:r>
            <a:r>
              <a:rPr lang="en-US" sz="1568" kern="0" err="1">
                <a:latin typeface="Segoe UI Semilight"/>
                <a:cs typeface="Segoe UI Semibold" panose="020B0702040204020203" pitchFamily="34" charset="0"/>
              </a:rPr>
              <a:t>etc</a:t>
            </a:r>
            <a:r>
              <a:rPr lang="en-US" sz="1568" kern="0">
                <a:latin typeface="Segoe UI Semilight"/>
                <a:cs typeface="Segoe UI Semibold" panose="020B0702040204020203" pitchFamily="34" charset="0"/>
              </a:rPr>
              <a:t>…)</a:t>
            </a:r>
          </a:p>
        </p:txBody>
      </p:sp>
      <p:sp>
        <p:nvSpPr>
          <p:cNvPr id="142" name="Rectangle 141">
            <a:extLst>
              <a:ext uri="{FF2B5EF4-FFF2-40B4-BE49-F238E27FC236}">
                <a16:creationId xmlns:a16="http://schemas.microsoft.com/office/drawing/2014/main" id="{0D5687F2-D2A8-4F65-BE61-3AED3477B20E}"/>
              </a:ext>
            </a:extLst>
          </p:cNvPr>
          <p:cNvSpPr/>
          <p:nvPr/>
        </p:nvSpPr>
        <p:spPr bwMode="auto">
          <a:xfrm>
            <a:off x="8511419" y="4456955"/>
            <a:ext cx="1986121"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Azure Storage Explorer</a:t>
            </a:r>
          </a:p>
        </p:txBody>
      </p:sp>
      <p:sp>
        <p:nvSpPr>
          <p:cNvPr id="143" name="Rectangle 142">
            <a:extLst>
              <a:ext uri="{FF2B5EF4-FFF2-40B4-BE49-F238E27FC236}">
                <a16:creationId xmlns:a16="http://schemas.microsoft.com/office/drawing/2014/main" id="{E2868913-0734-45B9-8810-D6F2E11ADAE0}"/>
              </a:ext>
            </a:extLst>
          </p:cNvPr>
          <p:cNvSpPr/>
          <p:nvPr/>
        </p:nvSpPr>
        <p:spPr bwMode="auto">
          <a:xfrm>
            <a:off x="7823200" y="3451458"/>
            <a:ext cx="508000" cy="2771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4" name="Picture 143">
            <a:extLst>
              <a:ext uri="{FF2B5EF4-FFF2-40B4-BE49-F238E27FC236}">
                <a16:creationId xmlns:a16="http://schemas.microsoft.com/office/drawing/2014/main" id="{D6F233B9-8C8B-4A9B-BCA9-95F1798B8894}"/>
              </a:ext>
            </a:extLst>
          </p:cNvPr>
          <p:cNvPicPr>
            <a:picLocks noChangeAspect="1"/>
          </p:cNvPicPr>
          <p:nvPr/>
        </p:nvPicPr>
        <p:blipFill>
          <a:blip r:embed="rId8"/>
          <a:stretch>
            <a:fillRect/>
          </a:stretch>
        </p:blipFill>
        <p:spPr>
          <a:xfrm>
            <a:off x="7778359" y="4207466"/>
            <a:ext cx="620496" cy="607683"/>
          </a:xfrm>
          <a:prstGeom prst="rect">
            <a:avLst/>
          </a:prstGeom>
        </p:spPr>
      </p:pic>
      <p:pic>
        <p:nvPicPr>
          <p:cNvPr id="145" name="Graphic 144">
            <a:extLst>
              <a:ext uri="{FF2B5EF4-FFF2-40B4-BE49-F238E27FC236}">
                <a16:creationId xmlns:a16="http://schemas.microsoft.com/office/drawing/2014/main" id="{C95F69F6-2BBA-4CF4-8449-876EBEEBAF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16140" y="5954877"/>
            <a:ext cx="344934" cy="528899"/>
          </a:xfrm>
          <a:prstGeom prst="rect">
            <a:avLst/>
          </a:prstGeom>
        </p:spPr>
      </p:pic>
      <p:sp>
        <p:nvSpPr>
          <p:cNvPr id="147" name="Rectangle 146">
            <a:extLst>
              <a:ext uri="{FF2B5EF4-FFF2-40B4-BE49-F238E27FC236}">
                <a16:creationId xmlns:a16="http://schemas.microsoft.com/office/drawing/2014/main" id="{695E6447-A9F1-41F4-90A8-029933DC0C87}"/>
              </a:ext>
            </a:extLst>
          </p:cNvPr>
          <p:cNvSpPr/>
          <p:nvPr/>
        </p:nvSpPr>
        <p:spPr bwMode="auto">
          <a:xfrm>
            <a:off x="8511419" y="6110739"/>
            <a:ext cx="1689565"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Application Insights</a:t>
            </a:r>
          </a:p>
        </p:txBody>
      </p:sp>
      <p:sp>
        <p:nvSpPr>
          <p:cNvPr id="148" name="Rectangle 147">
            <a:extLst>
              <a:ext uri="{FF2B5EF4-FFF2-40B4-BE49-F238E27FC236}">
                <a16:creationId xmlns:a16="http://schemas.microsoft.com/office/drawing/2014/main" id="{2DDAE86E-C435-4E25-BC5E-09AAD4A9C250}"/>
              </a:ext>
            </a:extLst>
          </p:cNvPr>
          <p:cNvSpPr/>
          <p:nvPr/>
        </p:nvSpPr>
        <p:spPr bwMode="auto">
          <a:xfrm>
            <a:off x="5308655" y="6110738"/>
            <a:ext cx="1139736"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895923" fontAlgn="base">
              <a:lnSpc>
                <a:spcPct val="90000"/>
              </a:lnSpc>
              <a:spcBef>
                <a:spcPct val="0"/>
              </a:spcBef>
              <a:spcAft>
                <a:spcPct val="0"/>
              </a:spcAft>
              <a:defRPr/>
            </a:pPr>
            <a:r>
              <a:rPr lang="en-US" sz="1568" kern="0">
                <a:latin typeface="Segoe UI Semilight"/>
                <a:cs typeface="Segoe UI Semibold" panose="020B0702040204020203" pitchFamily="34" charset="0"/>
              </a:rPr>
              <a:t>Log Analytics</a:t>
            </a:r>
          </a:p>
        </p:txBody>
      </p:sp>
      <p:pic>
        <p:nvPicPr>
          <p:cNvPr id="149" name="Graphic 73">
            <a:extLst>
              <a:ext uri="{FF2B5EF4-FFF2-40B4-BE49-F238E27FC236}">
                <a16:creationId xmlns:a16="http://schemas.microsoft.com/office/drawing/2014/main" id="{1875AB97-B526-4688-83FD-3ACD8D3AB81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103" y="5955807"/>
            <a:ext cx="559566" cy="559566"/>
          </a:xfrm>
          <a:prstGeom prst="rect">
            <a:avLst/>
          </a:prstGeom>
        </p:spPr>
      </p:pic>
    </p:spTree>
    <p:extLst>
      <p:ext uri="{BB962C8B-B14F-4D97-AF65-F5344CB8AC3E}">
        <p14:creationId xmlns:p14="http://schemas.microsoft.com/office/powerpoint/2010/main" val="2133880775"/>
      </p:ext>
    </p:extLst>
  </p:cSld>
  <p:clrMapOvr>
    <a:masterClrMapping/>
  </p:clrMapOvr>
  <p:transition>
    <p:fade/>
  </p:transition>
</p:sld>
</file>

<file path=ppt/slides/slide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a:t>DevOps and Tooling for the Hybrid Cloud</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923330"/>
          </a:xfrm>
        </p:spPr>
        <p:txBody>
          <a:bodyPr/>
          <a:lstStyle/>
          <a:p>
            <a:r>
              <a:rPr lang="en-US"/>
              <a:t>Shriram Natarajan</a:t>
            </a:r>
          </a:p>
          <a:p>
            <a:r>
              <a:rPr lang="en-US"/>
              <a:t>Siddique Juman</a:t>
            </a:r>
          </a:p>
          <a:p>
            <a:r>
              <a:rPr lang="en-US"/>
              <a:t>Program Managers, Microsoft Azure Stack</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a:xfrm>
            <a:off x="8917757" y="585788"/>
            <a:ext cx="2691631" cy="276999"/>
          </a:xfrm>
        </p:spPr>
        <p:txBody>
          <a:bodyPr/>
          <a:lstStyle/>
          <a:p>
            <a:r>
              <a:rPr lang="en-US" dirty="0"/>
              <a:t>BRK3288</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2088C1-EE9B-4C09-954A-ABFAE492BDA7}"/>
              </a:ext>
            </a:extLst>
          </p:cNvPr>
          <p:cNvSpPr>
            <a:spLocks noGrp="1"/>
          </p:cNvSpPr>
          <p:nvPr>
            <p:ph type="title"/>
          </p:nvPr>
        </p:nvSpPr>
        <p:spPr>
          <a:xfrm>
            <a:off x="585216" y="3033223"/>
            <a:ext cx="6400800" cy="498598"/>
          </a:xfrm>
        </p:spPr>
        <p:txBody>
          <a:bodyPr/>
          <a:lstStyle/>
          <a:p>
            <a:r>
              <a:rPr lang="en-US" dirty="0"/>
              <a:t>Azure Storage Explorer</a:t>
            </a:r>
          </a:p>
        </p:txBody>
      </p:sp>
      <p:sp>
        <p:nvSpPr>
          <p:cNvPr id="5" name="Text Placeholder 4">
            <a:extLst>
              <a:ext uri="{FF2B5EF4-FFF2-40B4-BE49-F238E27FC236}">
                <a16:creationId xmlns:a16="http://schemas.microsoft.com/office/drawing/2014/main" id="{19A70396-9E33-4F55-B968-9D9407DDC257}"/>
              </a:ext>
            </a:extLst>
          </p:cNvPr>
          <p:cNvSpPr>
            <a:spLocks noGrp="1"/>
          </p:cNvSpPr>
          <p:nvPr>
            <p:ph type="body" sz="quarter" idx="12"/>
          </p:nvPr>
        </p:nvSpPr>
        <p:spPr/>
        <p:txBody>
          <a:bodyPr/>
          <a:lstStyle/>
          <a:p>
            <a:r>
              <a:rPr lang="en-US"/>
              <a:t>Siddique Juman</a:t>
            </a:r>
          </a:p>
        </p:txBody>
      </p:sp>
    </p:spTree>
    <p:extLst>
      <p:ext uri="{BB962C8B-B14F-4D97-AF65-F5344CB8AC3E}">
        <p14:creationId xmlns:p14="http://schemas.microsoft.com/office/powerpoint/2010/main" val="422616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7ACF-BC09-421B-8ECB-509E5DBDF571}"/>
              </a:ext>
            </a:extLst>
          </p:cNvPr>
          <p:cNvSpPr>
            <a:spLocks noGrp="1"/>
          </p:cNvSpPr>
          <p:nvPr>
            <p:ph type="title"/>
          </p:nvPr>
        </p:nvSpPr>
        <p:spPr>
          <a:xfrm>
            <a:off x="585215" y="2645425"/>
            <a:ext cx="6720459" cy="886397"/>
          </a:xfrm>
        </p:spPr>
        <p:txBody>
          <a:bodyPr/>
          <a:lstStyle/>
          <a:p>
            <a:r>
              <a:rPr lang="en-US" dirty="0"/>
              <a:t>Putting it all together</a:t>
            </a:r>
            <a:br>
              <a:rPr lang="en-US" dirty="0"/>
            </a:br>
            <a:r>
              <a:rPr lang="en-US" sz="2800" dirty="0">
                <a:solidFill>
                  <a:srgbClr val="D83B01"/>
                </a:solidFill>
              </a:rPr>
              <a:t>Integrating into a Hybrid DevOps pipeline</a:t>
            </a:r>
          </a:p>
        </p:txBody>
      </p:sp>
    </p:spTree>
    <p:extLst>
      <p:ext uri="{BB962C8B-B14F-4D97-AF65-F5344CB8AC3E}">
        <p14:creationId xmlns:p14="http://schemas.microsoft.com/office/powerpoint/2010/main" val="293440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61517" y="1211433"/>
            <a:ext cx="12066852" cy="5445631"/>
          </a:xfrm>
          <a:prstGeom prst="rect">
            <a:avLst/>
          </a:prstGeom>
        </p:spPr>
      </p:pic>
    </p:spTree>
    <p:extLst>
      <p:ext uri="{BB962C8B-B14F-4D97-AF65-F5344CB8AC3E}">
        <p14:creationId xmlns:p14="http://schemas.microsoft.com/office/powerpoint/2010/main" val="3406067236"/>
      </p:ext>
    </p:extLst>
  </p:cSld>
  <p:clrMapOvr>
    <a:masterClrMapping/>
  </p:clrMapOvr>
  <p:transition spd="slow">
    <p:wipe/>
  </p:transition>
</p:sld>
</file>

<file path=ppt/slides/slide23.xml><?xml version="1.0" encoding="utf-8"?>
<p:sld xmlns:a16="http://schemas.microsoft.com/office/drawing/2014/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588263" y="-1744579"/>
            <a:ext cx="11018520" cy="553998"/>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193591" y="697832"/>
            <a:ext cx="21781634" cy="9829800"/>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531768" y="0"/>
            <a:ext cx="4660232"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Code</a:t>
            </a:r>
          </a:p>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Use Visual Studio or Visual Studio Code</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Synchronize Repositories to Dev env</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Define Infra for app using ARM templates</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Maintain code for Application separately</a:t>
            </a:r>
          </a:p>
        </p:txBody>
      </p:sp>
    </p:spTree>
    <p:extLst>
      <p:ext uri="{BB962C8B-B14F-4D97-AF65-F5344CB8AC3E}">
        <p14:creationId xmlns:p14="http://schemas.microsoft.com/office/powerpoint/2010/main" val="274621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16="http://schemas.microsoft.com/office/drawing/2014/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588263" y="-1744579"/>
            <a:ext cx="11018520" cy="553998"/>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3828548" y="963399"/>
            <a:ext cx="19649573" cy="8867626"/>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531768" y="0"/>
            <a:ext cx="4660232"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Build</a:t>
            </a:r>
          </a:p>
          <a:p>
            <a:pPr algn="ctr" defTabSz="932472" fontAlgn="base">
              <a:spcBef>
                <a:spcPct val="0"/>
              </a:spcBef>
              <a:spcAft>
                <a:spcPct val="0"/>
              </a:spcAft>
            </a:pPr>
            <a:endParaRPr lang="en-US" sz="1600" b="1" dirty="0">
              <a:gradFill>
                <a:gsLst>
                  <a:gs pos="40075">
                    <a:srgbClr val="FFFFFF"/>
                  </a:gs>
                  <a:gs pos="30000">
                    <a:srgbClr val="FFFFFF"/>
                  </a:gs>
                </a:gsLst>
                <a:lin ang="5400000" scaled="0"/>
              </a:gradFill>
            </a:endParaRP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Build Agent hosted in Azure</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Set up for Continuous Integration</a:t>
            </a:r>
          </a:p>
        </p:txBody>
      </p:sp>
    </p:spTree>
    <p:extLst>
      <p:ext uri="{BB962C8B-B14F-4D97-AF65-F5344CB8AC3E}">
        <p14:creationId xmlns:p14="http://schemas.microsoft.com/office/powerpoint/2010/main" val="253376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16="http://schemas.microsoft.com/office/drawing/2014/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588263" y="-1744579"/>
            <a:ext cx="11018520" cy="553998"/>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613240" y="578387"/>
            <a:ext cx="20326899" cy="9173295"/>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531768" y="0"/>
            <a:ext cx="4660232"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Release to Azure</a:t>
            </a:r>
          </a:p>
          <a:p>
            <a:pPr algn="ctr" defTabSz="932472" fontAlgn="base">
              <a:spcBef>
                <a:spcPct val="0"/>
              </a:spcBef>
              <a:spcAft>
                <a:spcPct val="0"/>
              </a:spcAft>
            </a:pPr>
            <a:endParaRPr lang="en-US" sz="1600" b="1" dirty="0">
              <a:gradFill>
                <a:gsLst>
                  <a:gs pos="40075">
                    <a:srgbClr val="FFFFFF"/>
                  </a:gs>
                  <a:gs pos="30000">
                    <a:srgbClr val="FFFFFF"/>
                  </a:gs>
                </a:gsLst>
                <a:lin ang="5400000" scaled="0"/>
              </a:gradFill>
            </a:endParaRP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Create/Update Web App Infra on App </a:t>
            </a:r>
            <a:r>
              <a:rPr lang="en-US" sz="1600" dirty="0" err="1">
                <a:gradFill>
                  <a:gsLst>
                    <a:gs pos="40075">
                      <a:srgbClr val="FFFFFF"/>
                    </a:gs>
                    <a:gs pos="30000">
                      <a:srgbClr val="FFFFFF"/>
                    </a:gs>
                  </a:gsLst>
                  <a:lin ang="5400000" scaled="0"/>
                </a:gradFill>
              </a:rPr>
              <a:t>Svcs</a:t>
            </a:r>
            <a:r>
              <a:rPr lang="en-US" sz="1600" dirty="0">
                <a:gradFill>
                  <a:gsLst>
                    <a:gs pos="40075">
                      <a:srgbClr val="FFFFFF"/>
                    </a:gs>
                    <a:gs pos="30000">
                      <a:srgbClr val="FFFFFF"/>
                    </a:gs>
                  </a:gsLst>
                  <a:lin ang="5400000" scaled="0"/>
                </a:gradFill>
              </a:rPr>
              <a:t> through ARM template on Azure</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Publish code to Web App</a:t>
            </a:r>
          </a:p>
        </p:txBody>
      </p:sp>
    </p:spTree>
    <p:extLst>
      <p:ext uri="{BB962C8B-B14F-4D97-AF65-F5344CB8AC3E}">
        <p14:creationId xmlns:p14="http://schemas.microsoft.com/office/powerpoint/2010/main" val="4150513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16="http://schemas.microsoft.com/office/drawing/2014/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588263" y="-1744579"/>
            <a:ext cx="11018520" cy="553998"/>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974185" y="-4114800"/>
            <a:ext cx="20796135" cy="9385056"/>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531768" y="0"/>
            <a:ext cx="4660232"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Release to Azure Stack</a:t>
            </a:r>
          </a:p>
          <a:p>
            <a:pPr algn="ctr" defTabSz="932472" fontAlgn="base">
              <a:spcBef>
                <a:spcPct val="0"/>
              </a:spcBef>
              <a:spcAft>
                <a:spcPct val="0"/>
              </a:spcAft>
            </a:pPr>
            <a:endParaRPr lang="en-US" sz="1600" b="1" dirty="0">
              <a:gradFill>
                <a:gsLst>
                  <a:gs pos="40075">
                    <a:srgbClr val="FFFFFF"/>
                  </a:gs>
                  <a:gs pos="30000">
                    <a:srgbClr val="FFFFFF"/>
                  </a:gs>
                </a:gsLst>
                <a:lin ang="5400000" scaled="0"/>
              </a:gradFill>
            </a:endParaRP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Release Agent hosted on-prem</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Release Agent has access to Azure Stack</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Create/Update Web App Infra on App </a:t>
            </a:r>
            <a:r>
              <a:rPr lang="en-US" sz="1600" dirty="0" err="1">
                <a:gradFill>
                  <a:gsLst>
                    <a:gs pos="40075">
                      <a:srgbClr val="FFFFFF"/>
                    </a:gs>
                    <a:gs pos="30000">
                      <a:srgbClr val="FFFFFF"/>
                    </a:gs>
                  </a:gsLst>
                  <a:lin ang="5400000" scaled="0"/>
                </a:gradFill>
              </a:rPr>
              <a:t>Svcs</a:t>
            </a:r>
            <a:r>
              <a:rPr lang="en-US" sz="1600" dirty="0">
                <a:gradFill>
                  <a:gsLst>
                    <a:gs pos="40075">
                      <a:srgbClr val="FFFFFF"/>
                    </a:gs>
                    <a:gs pos="30000">
                      <a:srgbClr val="FFFFFF"/>
                    </a:gs>
                  </a:gsLst>
                  <a:lin ang="5400000" scaled="0"/>
                </a:gradFill>
              </a:rPr>
              <a:t> through ARM template on Azure Stack</a:t>
            </a: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Publish code to Web App</a:t>
            </a:r>
          </a:p>
          <a:p>
            <a:pPr marL="742933" lvl="1" indent="-285750" defTabSz="932472" fontAlgn="base">
              <a:spcBef>
                <a:spcPct val="0"/>
              </a:spcBef>
              <a:spcAft>
                <a:spcPct val="0"/>
              </a:spcAft>
              <a:buFont typeface="Arial" panose="020B0604020202020204" pitchFamily="34" charset="0"/>
              <a:buChar char="•"/>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66094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16="http://schemas.microsoft.com/office/drawing/2014/main" xmlns:p14="http://schemas.microsoft.com/office/powerpoint/2010/main" xmlns:mc="http://schemas.openxmlformats.org/markup-compatibility/2006" xmlns:p159="http://schemas.microsoft.com/office/powerpoint/2015/09/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588263" y="-1744579"/>
            <a:ext cx="11018520" cy="553998"/>
          </a:xfrm>
        </p:spPr>
        <p:txBody>
          <a:bodyPr/>
          <a:lstStyle/>
          <a:p>
            <a:r>
              <a:rPr lang="en-US" dirty="0"/>
              <a:t>Hybrid DevOps Pipeline - Architecture</a:t>
            </a:r>
          </a:p>
        </p:txBody>
      </p:sp>
      <p:pic>
        <p:nvPicPr>
          <p:cNvPr id="7" name="Picture 6">
            <a:extLst>
              <a:ext uri="{FF2B5EF4-FFF2-40B4-BE49-F238E27FC236}">
                <a16:creationId xmlns:a16="http://schemas.microsoft.com/office/drawing/2014/main" id="{58B47741-380F-493A-BC2D-BFCD52FE1241}"/>
              </a:ext>
            </a:extLst>
          </p:cNvPr>
          <p:cNvPicPr>
            <a:picLocks noChangeAspect="1"/>
          </p:cNvPicPr>
          <p:nvPr/>
        </p:nvPicPr>
        <p:blipFill>
          <a:blip r:embed="rId2"/>
          <a:stretch>
            <a:fillRect/>
          </a:stretch>
        </p:blipFill>
        <p:spPr>
          <a:xfrm>
            <a:off x="-9577138" y="-386993"/>
            <a:ext cx="16743947" cy="7556351"/>
          </a:xfrm>
          <a:prstGeom prst="rect">
            <a:avLst/>
          </a:prstGeom>
        </p:spPr>
      </p:pic>
      <p:sp>
        <p:nvSpPr>
          <p:cNvPr id="3" name="Rectangle 2">
            <a:extLst>
              <a:ext uri="{FF2B5EF4-FFF2-40B4-BE49-F238E27FC236}">
                <a16:creationId xmlns:a16="http://schemas.microsoft.com/office/drawing/2014/main" id="{0E3AD60C-8006-4796-8930-1E1625C0D75D}"/>
              </a:ext>
            </a:extLst>
          </p:cNvPr>
          <p:cNvSpPr/>
          <p:nvPr/>
        </p:nvSpPr>
        <p:spPr bwMode="auto">
          <a:xfrm>
            <a:off x="7531768" y="0"/>
            <a:ext cx="4660232"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dirty="0">
                <a:gradFill>
                  <a:gsLst>
                    <a:gs pos="40075">
                      <a:srgbClr val="FFFFFF"/>
                    </a:gs>
                    <a:gs pos="30000">
                      <a:srgbClr val="FFFFFF"/>
                    </a:gs>
                  </a:gsLst>
                  <a:lin ang="5400000" scaled="0"/>
                </a:gradFill>
              </a:rPr>
              <a:t>Monitor Applications</a:t>
            </a:r>
          </a:p>
          <a:p>
            <a:pPr algn="ctr" defTabSz="932472" fontAlgn="base">
              <a:spcBef>
                <a:spcPct val="0"/>
              </a:spcBef>
              <a:spcAft>
                <a:spcPct val="0"/>
              </a:spcAft>
            </a:pPr>
            <a:endParaRPr lang="en-US" sz="1600" b="1" dirty="0">
              <a:gradFill>
                <a:gsLst>
                  <a:gs pos="40075">
                    <a:srgbClr val="FFFFFF"/>
                  </a:gs>
                  <a:gs pos="30000">
                    <a:srgbClr val="FFFFFF"/>
                  </a:gs>
                </a:gsLst>
                <a:lin ang="5400000" scaled="0"/>
              </a:gradFill>
            </a:endParaRPr>
          </a:p>
          <a:p>
            <a:pPr marL="742933" lvl="1" indent="-285750" defTabSz="932472" fontAlgn="base">
              <a:spcBef>
                <a:spcPct val="0"/>
              </a:spcBef>
              <a:spcAft>
                <a:spcPct val="0"/>
              </a:spcAft>
              <a:buFont typeface="Arial" panose="020B0604020202020204" pitchFamily="34" charset="0"/>
              <a:buChar char="•"/>
            </a:pPr>
            <a:r>
              <a:rPr lang="en-US" sz="1600" dirty="0">
                <a:gradFill>
                  <a:gsLst>
                    <a:gs pos="40075">
                      <a:srgbClr val="FFFFFF"/>
                    </a:gs>
                    <a:gs pos="30000">
                      <a:srgbClr val="FFFFFF"/>
                    </a:gs>
                  </a:gsLst>
                  <a:lin ang="5400000" scaled="0"/>
                </a:gradFill>
              </a:rPr>
              <a:t>Use Application Insights in Azure to monitor resources in Azure and Azure Stack</a:t>
            </a:r>
          </a:p>
          <a:p>
            <a:pPr marL="742933" lvl="1" indent="-285750" defTabSz="932472" fontAlgn="base">
              <a:spcBef>
                <a:spcPct val="0"/>
              </a:spcBef>
              <a:spcAft>
                <a:spcPct val="0"/>
              </a:spcAft>
              <a:buFont typeface="Arial" panose="020B0604020202020204" pitchFamily="34" charset="0"/>
              <a:buChar char="•"/>
            </a:pPr>
            <a:endParaRPr lang="en-US" sz="1600" dirty="0">
              <a:gradFill>
                <a:gsLst>
                  <a:gs pos="40075">
                    <a:srgbClr val="FFFFFF"/>
                  </a:gs>
                  <a:gs pos="30000">
                    <a:srgbClr val="FFFFFF"/>
                  </a:gs>
                </a:gsLst>
                <a:lin ang="5400000" scaled="0"/>
              </a:gradFill>
            </a:endParaRPr>
          </a:p>
          <a:p>
            <a:pPr marL="742933" lvl="1" indent="-285750" defTabSz="932472" fontAlgn="base">
              <a:spcBef>
                <a:spcPct val="0"/>
              </a:spcBef>
              <a:spcAft>
                <a:spcPct val="0"/>
              </a:spcAft>
              <a:buFont typeface="Arial" panose="020B0604020202020204" pitchFamily="34" charset="0"/>
              <a:buChar char="•"/>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92408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7787-8B86-42E5-9235-0569F4B72567}"/>
              </a:ext>
            </a:extLst>
          </p:cNvPr>
          <p:cNvSpPr>
            <a:spLocks noGrp="1"/>
          </p:cNvSpPr>
          <p:nvPr>
            <p:ph type="title"/>
          </p:nvPr>
        </p:nvSpPr>
        <p:spPr>
          <a:xfrm>
            <a:off x="585216" y="2036027"/>
            <a:ext cx="6400800" cy="1495794"/>
          </a:xfrm>
        </p:spPr>
        <p:txBody>
          <a:bodyPr/>
          <a:lstStyle/>
          <a:p>
            <a:r>
              <a:rPr lang="en-US" dirty="0"/>
              <a:t>Hybrid Pipeline </a:t>
            </a:r>
            <a:br>
              <a:rPr lang="en-US" dirty="0"/>
            </a:br>
            <a:r>
              <a:rPr lang="en-US" dirty="0"/>
              <a:t>Azure DevOps + Azure + Azure Stack</a:t>
            </a:r>
          </a:p>
        </p:txBody>
      </p:sp>
      <p:sp>
        <p:nvSpPr>
          <p:cNvPr id="3" name="Text Placeholder 2">
            <a:extLst>
              <a:ext uri="{FF2B5EF4-FFF2-40B4-BE49-F238E27FC236}">
                <a16:creationId xmlns:a16="http://schemas.microsoft.com/office/drawing/2014/main" id="{559FFC64-5463-4223-BE6E-8BF74AA10237}"/>
              </a:ext>
            </a:extLst>
          </p:cNvPr>
          <p:cNvSpPr>
            <a:spLocks noGrp="1"/>
          </p:cNvSpPr>
          <p:nvPr>
            <p:ph type="body" sz="quarter" idx="12"/>
          </p:nvPr>
        </p:nvSpPr>
        <p:spPr/>
        <p:txBody>
          <a:bodyPr/>
          <a:lstStyle/>
          <a:p>
            <a:r>
              <a:rPr lang="en-US" dirty="0"/>
              <a:t>Siddique Juman</a:t>
            </a:r>
          </a:p>
        </p:txBody>
      </p:sp>
    </p:spTree>
    <p:extLst>
      <p:ext uri="{BB962C8B-B14F-4D97-AF65-F5344CB8AC3E}">
        <p14:creationId xmlns:p14="http://schemas.microsoft.com/office/powerpoint/2010/main" val="265368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29.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F91E9-4BC2-4A27-B337-E60994197AC5}"/>
              </a:ext>
            </a:extLst>
          </p:cNvPr>
          <p:cNvSpPr>
            <a:spLocks noGrp="1"/>
          </p:cNvSpPr>
          <p:nvPr>
            <p:ph type="title"/>
          </p:nvPr>
        </p:nvSpPr>
        <p:spPr>
          <a:xfrm>
            <a:off x="585216" y="2260211"/>
            <a:ext cx="6400800" cy="1274195"/>
          </a:xfrm>
        </p:spPr>
        <p:txBody>
          <a:bodyPr/>
          <a:lstStyle/>
          <a:p>
            <a:r>
              <a:rPr lang="en-US" dirty="0"/>
              <a:t>Considerations</a:t>
            </a:r>
            <a:br>
              <a:rPr lang="en-US" dirty="0"/>
            </a:br>
            <a:r>
              <a:rPr lang="en-US" sz="2800" dirty="0">
                <a:solidFill>
                  <a:srgbClr val="D83B01"/>
                </a:solidFill>
              </a:rPr>
              <a:t>Things to keep in mind while implementing hybrid DevOps</a:t>
            </a:r>
            <a:endParaRPr lang="en-US" dirty="0">
              <a:solidFill>
                <a:srgbClr val="D83B01"/>
              </a:solidFill>
            </a:endParaRPr>
          </a:p>
        </p:txBody>
      </p:sp>
    </p:spTree>
    <p:extLst>
      <p:ext uri="{BB962C8B-B14F-4D97-AF65-F5344CB8AC3E}">
        <p14:creationId xmlns:p14="http://schemas.microsoft.com/office/powerpoint/2010/main" val="237261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learning objectives</a:t>
            </a:r>
          </a:p>
        </p:txBody>
      </p:sp>
      <p:sp>
        <p:nvSpPr>
          <p:cNvPr id="5" name="Text Placeholder 4"/>
          <p:cNvSpPr>
            <a:spLocks noGrp="1"/>
          </p:cNvSpPr>
          <p:nvPr>
            <p:ph type="body" sz="quarter" idx="10"/>
          </p:nvPr>
        </p:nvSpPr>
        <p:spPr>
          <a:xfrm>
            <a:off x="584200" y="1468869"/>
            <a:ext cx="11018520" cy="1982081"/>
          </a:xfrm>
        </p:spPr>
        <p:txBody>
          <a:bodyPr/>
          <a:lstStyle/>
          <a:p>
            <a:pPr marL="0" indent="0">
              <a:buNone/>
            </a:pPr>
            <a:r>
              <a:rPr lang="en-US"/>
              <a:t>At the end of this session, you should be better able to:</a:t>
            </a:r>
          </a:p>
          <a:p>
            <a:endParaRPr lang="en-US"/>
          </a:p>
          <a:p>
            <a:r>
              <a:rPr lang="en-US"/>
              <a:t>Onboard to Microsoft DevOps Pipeline quickly</a:t>
            </a:r>
          </a:p>
          <a:p>
            <a:r>
              <a:rPr lang="en-US"/>
              <a:t>Understand Hybrid DevOps with Azure &amp; Azure Stack</a:t>
            </a:r>
          </a:p>
        </p:txBody>
      </p:sp>
    </p:spTree>
    <p:extLst>
      <p:ext uri="{BB962C8B-B14F-4D97-AF65-F5344CB8AC3E}">
        <p14:creationId xmlns:p14="http://schemas.microsoft.com/office/powerpoint/2010/main" val="109754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2888E5-946A-4554-933F-1989522A79BE}"/>
              </a:ext>
            </a:extLst>
          </p:cNvPr>
          <p:cNvSpPr txBox="1"/>
          <p:nvPr/>
        </p:nvSpPr>
        <p:spPr>
          <a:xfrm>
            <a:off x="1237632" y="1982450"/>
            <a:ext cx="9716736" cy="2893100"/>
          </a:xfrm>
          <a:prstGeom prst="rect">
            <a:avLst/>
          </a:prstGeom>
          <a:noFill/>
        </p:spPr>
        <p:txBody>
          <a:bodyPr wrap="square" lIns="0" tIns="0" rIns="0" bIns="0" rtlCol="0">
            <a:spAutoFit/>
          </a:bodyPr>
          <a:lstStyle/>
          <a:p>
            <a:pPr algn="ctr"/>
            <a:r>
              <a:rPr lang="en-US" sz="5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The journey of a thousand miles begins with one step.</a:t>
            </a:r>
          </a:p>
          <a:p>
            <a:pPr algn="ctr"/>
            <a:endParaRPr lang="en-US" sz="4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r"/>
            <a:r>
              <a:rPr lang="en-US" sz="4000">
                <a:solidFill>
                  <a:srgbClr val="A80000"/>
                </a:solidFill>
                <a:latin typeface="Segoe UI Light" panose="020B0502040204020203" pitchFamily="34" charset="0"/>
                <a:cs typeface="Segoe UI Light" panose="020B0502040204020203" pitchFamily="34" charset="0"/>
              </a:rPr>
              <a:t>-Lao Tzu</a:t>
            </a:r>
            <a:endParaRPr lang="en-US" sz="4800">
              <a:solidFill>
                <a:srgbClr val="A80000"/>
              </a:solidFill>
              <a:latin typeface="Segoe UI Light" panose="020B0502040204020203" pitchFamily="34" charset="0"/>
              <a:cs typeface="Segoe UI Light" panose="020B0502040204020203" pitchFamily="34" charset="0"/>
            </a:endParaRPr>
          </a:p>
        </p:txBody>
      </p:sp>
      <p:sp>
        <p:nvSpPr>
          <p:cNvPr id="4" name="Business applications" title="Icon of a chart showing three peaks that get higher in succession, a dotted arrow line points forward and up">
            <a:extLst>
              <a:ext uri="{FF2B5EF4-FFF2-40B4-BE49-F238E27FC236}">
                <a16:creationId xmlns:a16="http://schemas.microsoft.com/office/drawing/2014/main" id="{38CC138D-D1FF-427F-ADC2-5C6EA8A3006F}"/>
              </a:ext>
            </a:extLst>
          </p:cNvPr>
          <p:cNvSpPr>
            <a:spLocks noChangeAspect="1" noEditPoints="1"/>
          </p:cNvSpPr>
          <p:nvPr/>
        </p:nvSpPr>
        <p:spPr bwMode="auto">
          <a:xfrm>
            <a:off x="5561879" y="5468052"/>
            <a:ext cx="1068241" cy="877909"/>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rgbClr val="A8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Rectangle 4">
            <a:extLst>
              <a:ext uri="{FF2B5EF4-FFF2-40B4-BE49-F238E27FC236}">
                <a16:creationId xmlns:a16="http://schemas.microsoft.com/office/drawing/2014/main" id="{D4CD7510-6E1A-479C-A951-003D6E92358E}"/>
              </a:ext>
            </a:extLst>
          </p:cNvPr>
          <p:cNvSpPr/>
          <p:nvPr/>
        </p:nvSpPr>
        <p:spPr>
          <a:xfrm>
            <a:off x="169391" y="1389948"/>
            <a:ext cx="1068241" cy="1569660"/>
          </a:xfrm>
          <a:prstGeom prst="rect">
            <a:avLst/>
          </a:prstGeom>
        </p:spPr>
        <p:txBody>
          <a:bodyPr wrap="none">
            <a:spAutoFit/>
          </a:bodyPr>
          <a:lstStyle/>
          <a:p>
            <a:pPr>
              <a:defRPr/>
            </a:pPr>
            <a:r>
              <a:rPr lang="en-US" sz="9600" kern="0" spc="-10">
                <a:ln w="3175">
                  <a:noFill/>
                </a:ln>
                <a:solidFill>
                  <a:srgbClr val="A80000"/>
                </a:solidFill>
                <a:latin typeface="Rockwell Extra Bold" panose="02060903040505020403" pitchFamily="18" charset="0"/>
                <a:cs typeface="Segoe UI" pitchFamily="34" charset="0"/>
              </a:rPr>
              <a:t>“</a:t>
            </a:r>
            <a:endParaRPr lang="en-US" sz="9600" kern="0">
              <a:solidFill>
                <a:srgbClr val="A80000"/>
              </a:solidFill>
            </a:endParaRPr>
          </a:p>
        </p:txBody>
      </p:sp>
      <p:sp>
        <p:nvSpPr>
          <p:cNvPr id="6" name="Rectangle 5">
            <a:extLst>
              <a:ext uri="{FF2B5EF4-FFF2-40B4-BE49-F238E27FC236}">
                <a16:creationId xmlns:a16="http://schemas.microsoft.com/office/drawing/2014/main" id="{C6F88D52-6CD2-43C1-9331-F4BE20F1A0B6}"/>
              </a:ext>
            </a:extLst>
          </p:cNvPr>
          <p:cNvSpPr/>
          <p:nvPr/>
        </p:nvSpPr>
        <p:spPr>
          <a:xfrm flipV="1">
            <a:off x="10954367" y="1197620"/>
            <a:ext cx="1068241" cy="1569660"/>
          </a:xfrm>
          <a:prstGeom prst="rect">
            <a:avLst/>
          </a:prstGeom>
        </p:spPr>
        <p:txBody>
          <a:bodyPr wrap="none">
            <a:spAutoFit/>
          </a:bodyPr>
          <a:lstStyle/>
          <a:p>
            <a:pPr>
              <a:defRPr/>
            </a:pPr>
            <a:r>
              <a:rPr lang="en-US" sz="9600" kern="0" spc="-10">
                <a:ln w="3175">
                  <a:noFill/>
                </a:ln>
                <a:solidFill>
                  <a:srgbClr val="A80000"/>
                </a:solidFill>
                <a:latin typeface="Rockwell Extra Bold" panose="02060903040505020403" pitchFamily="18" charset="0"/>
                <a:cs typeface="Segoe UI" pitchFamily="34" charset="0"/>
              </a:rPr>
              <a:t>“</a:t>
            </a:r>
            <a:endParaRPr lang="en-US" sz="9600" kern="0">
              <a:solidFill>
                <a:srgbClr val="A80000"/>
              </a:solidFill>
            </a:endParaRPr>
          </a:p>
        </p:txBody>
      </p:sp>
    </p:spTree>
    <p:extLst>
      <p:ext uri="{BB962C8B-B14F-4D97-AF65-F5344CB8AC3E}">
        <p14:creationId xmlns:p14="http://schemas.microsoft.com/office/powerpoint/2010/main" val="210171340"/>
      </p:ext>
    </p:extLst>
  </p:cSld>
  <p:clrMapOvr>
    <a:masterClrMapping/>
  </p:clrMapOvr>
  <p:transition>
    <p:fade/>
  </p:transition>
</p:sld>
</file>

<file path=ppt/slides/slide3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0ECE46-3000-4DA4-B972-26C6AAC1025D}"/>
              </a:ext>
            </a:extLst>
          </p:cNvPr>
          <p:cNvSpPr txBox="1"/>
          <p:nvPr/>
        </p:nvSpPr>
        <p:spPr>
          <a:xfrm>
            <a:off x="7288701" y="3826442"/>
            <a:ext cx="4707763" cy="1477328"/>
          </a:xfrm>
          <a:prstGeom prst="rect">
            <a:avLst/>
          </a:prstGeom>
          <a:noFill/>
        </p:spPr>
        <p:txBody>
          <a:bodyPr wrap="square" lIns="0" tIns="0" rIns="0" bIns="0" rtlCol="0">
            <a:spAutoFit/>
          </a:bodyPr>
          <a:lstStyle/>
          <a:p>
            <a:pPr algn="ctr"/>
            <a:r>
              <a:rPr lang="en-US" sz="4800">
                <a:solidFill>
                  <a:srgbClr val="D83B01"/>
                </a:solidFill>
                <a:latin typeface="Segoe UI Light" panose="020B0502040204020203" pitchFamily="34" charset="0"/>
                <a:cs typeface="Segoe UI Light" panose="020B0502040204020203" pitchFamily="34" charset="0"/>
              </a:rPr>
              <a:t>Tooling</a:t>
            </a:r>
          </a:p>
          <a:p>
            <a:pPr algn="ctr"/>
            <a:r>
              <a:rPr lang="en-US" sz="4800">
                <a:solidFill>
                  <a:srgbClr val="737373"/>
                </a:solidFill>
                <a:latin typeface="Segoe UI Light" panose="020B0502040204020203" pitchFamily="34" charset="0"/>
                <a:cs typeface="Segoe UI Light" panose="020B0502040204020203" pitchFamily="34" charset="0"/>
              </a:rPr>
              <a:t>Considerations</a:t>
            </a:r>
          </a:p>
        </p:txBody>
      </p:sp>
      <p:sp>
        <p:nvSpPr>
          <p:cNvPr id="10" name="TextBox 9">
            <a:extLst>
              <a:ext uri="{FF2B5EF4-FFF2-40B4-BE49-F238E27FC236}">
                <a16:creationId xmlns:a16="http://schemas.microsoft.com/office/drawing/2014/main" id="{C9D60B07-04BB-4BD5-955E-DFCBF4C0B09A}"/>
              </a:ext>
            </a:extLst>
          </p:cNvPr>
          <p:cNvSpPr txBox="1"/>
          <p:nvPr/>
        </p:nvSpPr>
        <p:spPr>
          <a:xfrm>
            <a:off x="195537" y="3826442"/>
            <a:ext cx="4707763" cy="1477328"/>
          </a:xfrm>
          <a:prstGeom prst="rect">
            <a:avLst/>
          </a:prstGeom>
          <a:noFill/>
        </p:spPr>
        <p:txBody>
          <a:bodyPr wrap="square" lIns="0" tIns="0" rIns="0" bIns="0" rtlCol="0">
            <a:spAutoFit/>
          </a:bodyPr>
          <a:lstStyle/>
          <a:p>
            <a:pPr algn="ctr"/>
            <a:r>
              <a:rPr lang="en-US" sz="4800">
                <a:solidFill>
                  <a:srgbClr val="D83B01"/>
                </a:solidFill>
                <a:latin typeface="Segoe UI Light" panose="020B0502040204020203" pitchFamily="34" charset="0"/>
                <a:cs typeface="Segoe UI Light" panose="020B0502040204020203" pitchFamily="34" charset="0"/>
              </a:rPr>
              <a:t>Service</a:t>
            </a:r>
          </a:p>
          <a:p>
            <a:pPr algn="ctr"/>
            <a:r>
              <a:rPr lang="en-US" sz="4800">
                <a:solidFill>
                  <a:srgbClr val="737373"/>
                </a:solidFill>
                <a:latin typeface="Segoe UI Light" panose="020B0502040204020203" pitchFamily="34" charset="0"/>
                <a:cs typeface="Segoe UI Light" panose="020B0502040204020203" pitchFamily="34" charset="0"/>
              </a:rPr>
              <a:t>Considerations </a:t>
            </a:r>
          </a:p>
        </p:txBody>
      </p:sp>
      <p:cxnSp>
        <p:nvCxnSpPr>
          <p:cNvPr id="5" name="Straight Arrow Connector 4">
            <a:extLst>
              <a:ext uri="{FF2B5EF4-FFF2-40B4-BE49-F238E27FC236}">
                <a16:creationId xmlns:a16="http://schemas.microsoft.com/office/drawing/2014/main" id="{5E6AD221-9FF3-427D-BCD5-B1AC708BA6EF}"/>
              </a:ext>
            </a:extLst>
          </p:cNvPr>
          <p:cNvCxnSpPr/>
          <p:nvPr/>
        </p:nvCxnSpPr>
        <p:spPr>
          <a:xfrm flipH="1">
            <a:off x="3877938" y="3065114"/>
            <a:ext cx="1927951" cy="9254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32D839-30AC-4ED3-8D59-817BC1B1C9DD}"/>
              </a:ext>
            </a:extLst>
          </p:cNvPr>
          <p:cNvCxnSpPr/>
          <p:nvPr/>
        </p:nvCxnSpPr>
        <p:spPr>
          <a:xfrm>
            <a:off x="6206169" y="3076131"/>
            <a:ext cx="1736993" cy="8813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E4C3874-4786-41C0-87D3-C8A88E14CC9D}"/>
              </a:ext>
            </a:extLst>
          </p:cNvPr>
          <p:cNvSpPr/>
          <p:nvPr/>
        </p:nvSpPr>
        <p:spPr>
          <a:xfrm>
            <a:off x="4415894" y="2090012"/>
            <a:ext cx="3360215" cy="707886"/>
          </a:xfrm>
          <a:prstGeom prst="rect">
            <a:avLst/>
          </a:prstGeom>
        </p:spPr>
        <p:txBody>
          <a:bodyPr wrap="none">
            <a:spAutoFit/>
          </a:bodyPr>
          <a:lstStyle/>
          <a:p>
            <a:pPr algn="ctr"/>
            <a:r>
              <a:rPr lang="en-US" sz="4000">
                <a:solidFill>
                  <a:srgbClr val="A80000"/>
                </a:solidFill>
                <a:latin typeface="Segoe UI Light" panose="020B0502040204020203" pitchFamily="34" charset="0"/>
                <a:cs typeface="Segoe UI Light" panose="020B0502040204020203" pitchFamily="34" charset="0"/>
              </a:rPr>
              <a:t>Considerations</a:t>
            </a:r>
          </a:p>
        </p:txBody>
      </p:sp>
    </p:spTree>
    <p:extLst>
      <p:ext uri="{BB962C8B-B14F-4D97-AF65-F5344CB8AC3E}">
        <p14:creationId xmlns:p14="http://schemas.microsoft.com/office/powerpoint/2010/main" val="2340381733"/>
      </p:ext>
    </p:extLst>
  </p:cSld>
  <p:clrMapOvr>
    <a:masterClrMapping/>
  </p:clrMapOvr>
  <p:transition>
    <p:fade/>
  </p:transition>
</p:sld>
</file>

<file path=ppt/slides/slide3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983A9-0AEC-4178-8CB7-258BC6FBB408}"/>
              </a:ext>
            </a:extLst>
          </p:cNvPr>
          <p:cNvSpPr>
            <a:spLocks noGrp="1"/>
          </p:cNvSpPr>
          <p:nvPr>
            <p:ph type="title"/>
          </p:nvPr>
        </p:nvSpPr>
        <p:spPr>
          <a:xfrm>
            <a:off x="585216" y="2645424"/>
            <a:ext cx="6400800" cy="886397"/>
          </a:xfrm>
        </p:spPr>
        <p:txBody>
          <a:bodyPr/>
          <a:lstStyle/>
          <a:p>
            <a:r>
              <a:rPr lang="en-US" dirty="0">
                <a:solidFill>
                  <a:srgbClr val="D83B01"/>
                </a:solidFill>
              </a:rPr>
              <a:t>Service</a:t>
            </a:r>
            <a:r>
              <a:rPr lang="en-US" dirty="0">
                <a:solidFill>
                  <a:srgbClr val="00BCF2"/>
                </a:solidFill>
              </a:rPr>
              <a:t> </a:t>
            </a:r>
            <a:r>
              <a:rPr lang="en-US" dirty="0"/>
              <a:t>Considerations</a:t>
            </a:r>
            <a:br>
              <a:rPr lang="en-US" dirty="0"/>
            </a:br>
            <a:r>
              <a:rPr lang="en-US" sz="2800" b="1" dirty="0"/>
              <a:t>between Azure Clouds</a:t>
            </a:r>
          </a:p>
        </p:txBody>
      </p:sp>
    </p:spTree>
    <p:extLst>
      <p:ext uri="{BB962C8B-B14F-4D97-AF65-F5344CB8AC3E}">
        <p14:creationId xmlns:p14="http://schemas.microsoft.com/office/powerpoint/2010/main" val="87070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C57C-EF96-4DD2-9985-A7E9F067D8D1}"/>
              </a:ext>
            </a:extLst>
          </p:cNvPr>
          <p:cNvSpPr>
            <a:spLocks noGrp="1"/>
          </p:cNvSpPr>
          <p:nvPr>
            <p:ph type="title"/>
          </p:nvPr>
        </p:nvSpPr>
        <p:spPr>
          <a:xfrm>
            <a:off x="573975" y="457200"/>
            <a:ext cx="11018520" cy="553998"/>
          </a:xfrm>
        </p:spPr>
        <p:txBody>
          <a:bodyPr/>
          <a:lstStyle/>
          <a:p>
            <a:r>
              <a:rPr lang="en-US"/>
              <a:t>Service Considerations between Azure Clouds</a:t>
            </a:r>
          </a:p>
        </p:txBody>
      </p:sp>
      <p:sp>
        <p:nvSpPr>
          <p:cNvPr id="3" name="Text Placeholder 2">
            <a:extLst>
              <a:ext uri="{FF2B5EF4-FFF2-40B4-BE49-F238E27FC236}">
                <a16:creationId xmlns:a16="http://schemas.microsoft.com/office/drawing/2014/main" id="{F0F2D72E-778F-4FA8-94AE-289F7A8A4F86}"/>
              </a:ext>
            </a:extLst>
          </p:cNvPr>
          <p:cNvSpPr>
            <a:spLocks noGrp="1"/>
          </p:cNvSpPr>
          <p:nvPr>
            <p:ph type="body" sz="quarter" idx="10"/>
          </p:nvPr>
        </p:nvSpPr>
        <p:spPr>
          <a:xfrm>
            <a:off x="584200" y="1435497"/>
            <a:ext cx="11018520" cy="3533275"/>
          </a:xfrm>
        </p:spPr>
        <p:txBody>
          <a:bodyPr/>
          <a:lstStyle/>
          <a:p>
            <a:r>
              <a:rPr lang="en-US"/>
              <a:t>Azure Stack services will lag their Azure counterparts</a:t>
            </a:r>
          </a:p>
          <a:p>
            <a:r>
              <a:rPr lang="en-US"/>
              <a:t>API versions are different across different Azure clouds</a:t>
            </a:r>
          </a:p>
          <a:p>
            <a:pPr marL="0" indent="0">
              <a:buNone/>
            </a:pPr>
            <a:endParaRPr lang="en-US"/>
          </a:p>
          <a:p>
            <a:pPr marL="0" indent="0">
              <a:buNone/>
            </a:pPr>
            <a:r>
              <a:rPr lang="en-US"/>
              <a:t>Our Goals:</a:t>
            </a:r>
          </a:p>
          <a:p>
            <a:pPr marL="0" indent="0">
              <a:buNone/>
            </a:pPr>
            <a:endParaRPr lang="en-US"/>
          </a:p>
          <a:p>
            <a:r>
              <a:rPr lang="en-US"/>
              <a:t>Closing Service versions</a:t>
            </a:r>
          </a:p>
          <a:p>
            <a:r>
              <a:rPr lang="en-US"/>
              <a:t>Unified Programming models accounting for different versions</a:t>
            </a:r>
          </a:p>
        </p:txBody>
      </p:sp>
    </p:spTree>
    <p:extLst>
      <p:ext uri="{BB962C8B-B14F-4D97-AF65-F5344CB8AC3E}">
        <p14:creationId xmlns:p14="http://schemas.microsoft.com/office/powerpoint/2010/main" val="1580382621"/>
      </p:ext>
    </p:extLst>
  </p:cSld>
  <p:clrMapOvr>
    <a:masterClrMapping/>
  </p:clrMapOvr>
  <p:transition>
    <p:fade/>
  </p:transition>
</p:sld>
</file>

<file path=ppt/slides/slide3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983A9-0AEC-4178-8CB7-258BC6FBB408}"/>
              </a:ext>
            </a:extLst>
          </p:cNvPr>
          <p:cNvSpPr>
            <a:spLocks noGrp="1"/>
          </p:cNvSpPr>
          <p:nvPr>
            <p:ph type="title"/>
          </p:nvPr>
        </p:nvSpPr>
        <p:spPr/>
        <p:txBody>
          <a:bodyPr/>
          <a:lstStyle/>
          <a:p>
            <a:r>
              <a:rPr lang="en-US" dirty="0"/>
              <a:t>Solution: </a:t>
            </a:r>
            <a:r>
              <a:rPr lang="en-US" dirty="0">
                <a:solidFill>
                  <a:srgbClr val="D83B01"/>
                </a:solidFill>
              </a:rPr>
              <a:t>API Profiles</a:t>
            </a:r>
          </a:p>
        </p:txBody>
      </p:sp>
    </p:spTree>
    <p:extLst>
      <p:ext uri="{BB962C8B-B14F-4D97-AF65-F5344CB8AC3E}">
        <p14:creationId xmlns:p14="http://schemas.microsoft.com/office/powerpoint/2010/main" val="143649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062244-F661-4FAB-828B-E725C56341E2}"/>
              </a:ext>
            </a:extLst>
          </p:cNvPr>
          <p:cNvSpPr>
            <a:spLocks noGrp="1"/>
          </p:cNvSpPr>
          <p:nvPr>
            <p:ph type="title"/>
          </p:nvPr>
        </p:nvSpPr>
        <p:spPr/>
        <p:txBody>
          <a:bodyPr/>
          <a:lstStyle/>
          <a:p>
            <a:r>
              <a:rPr lang="en-US"/>
              <a:t>API Profiles</a:t>
            </a:r>
          </a:p>
        </p:txBody>
      </p:sp>
      <p:sp>
        <p:nvSpPr>
          <p:cNvPr id="5" name="Text Placeholder 4">
            <a:extLst>
              <a:ext uri="{FF2B5EF4-FFF2-40B4-BE49-F238E27FC236}">
                <a16:creationId xmlns:a16="http://schemas.microsoft.com/office/drawing/2014/main" id="{F1F6102A-11F3-4903-9ECC-0831E91631DE}"/>
              </a:ext>
            </a:extLst>
          </p:cNvPr>
          <p:cNvSpPr>
            <a:spLocks noGrp="1"/>
          </p:cNvSpPr>
          <p:nvPr>
            <p:ph type="body" sz="quarter" idx="10"/>
          </p:nvPr>
        </p:nvSpPr>
        <p:spPr/>
        <p:txBody>
          <a:bodyPr/>
          <a:lstStyle/>
          <a:p>
            <a:pPr marL="457200" indent="-457200">
              <a:lnSpc>
                <a:spcPct val="150000"/>
              </a:lnSpc>
              <a:buFont typeface="Arial" panose="020B0604020202020204" pitchFamily="34" charset="0"/>
              <a:buChar char="•"/>
            </a:pPr>
            <a:r>
              <a:rPr lang="en-US"/>
              <a:t>Sets of namespaces and API versions</a:t>
            </a:r>
          </a:p>
          <a:p>
            <a:pPr marL="457200" indent="-457200">
              <a:lnSpc>
                <a:spcPct val="150000"/>
              </a:lnSpc>
              <a:buFont typeface="Arial" panose="020B0604020202020204" pitchFamily="34" charset="0"/>
              <a:buChar char="•"/>
            </a:pPr>
            <a:r>
              <a:rPr lang="en-US"/>
              <a:t>Ensures template and tooling compatibility across Azure Clouds</a:t>
            </a:r>
          </a:p>
          <a:p>
            <a:pPr marL="457200" indent="-457200">
              <a:lnSpc>
                <a:spcPct val="150000"/>
              </a:lnSpc>
              <a:buFont typeface="Arial" panose="020B0604020202020204" pitchFamily="34" charset="0"/>
              <a:buChar char="•"/>
            </a:pPr>
            <a:r>
              <a:rPr lang="en-US"/>
              <a:t>Couple code to Profiles</a:t>
            </a:r>
          </a:p>
          <a:p>
            <a:pPr marL="457200" indent="-457200">
              <a:lnSpc>
                <a:spcPct val="150000"/>
              </a:lnSpc>
              <a:buFont typeface="Arial" panose="020B0604020202020204" pitchFamily="34" charset="0"/>
              <a:buChar char="•"/>
            </a:pPr>
            <a:r>
              <a:rPr lang="en-US"/>
              <a:t>Four profiles per year</a:t>
            </a:r>
          </a:p>
        </p:txBody>
      </p:sp>
    </p:spTree>
    <p:extLst>
      <p:ext uri="{BB962C8B-B14F-4D97-AF65-F5344CB8AC3E}">
        <p14:creationId xmlns:p14="http://schemas.microsoft.com/office/powerpoint/2010/main" val="3331571370"/>
      </p:ext>
    </p:extLst>
  </p:cSld>
  <p:clrMapOvr>
    <a:masterClrMapping/>
  </p:clrMapOvr>
  <p:transition>
    <p:fade/>
  </p:transition>
</p:sld>
</file>

<file path=ppt/slides/slide3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228AA2-7D33-4A80-B431-8C94E98976F4}"/>
              </a:ext>
            </a:extLst>
          </p:cNvPr>
          <p:cNvSpPr/>
          <p:nvPr/>
        </p:nvSpPr>
        <p:spPr bwMode="auto">
          <a:xfrm>
            <a:off x="1730" y="3409490"/>
            <a:ext cx="12188542" cy="3448510"/>
          </a:xfrm>
          <a:prstGeom prst="rect">
            <a:avLst/>
          </a:prstGeom>
          <a:solidFill>
            <a:srgbClr val="FF8C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26" tIns="143381" rIns="179226" bIns="143381"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5984231" y="1677183"/>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4A194BE0-AE8C-499E-8746-4D6D5FCEB417}"/>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1">
              <a:defRPr/>
            </a:pPr>
            <a:r>
              <a:rPr lang="en-US">
                <a:solidFill>
                  <a:schemeClr val="tx1"/>
                </a:solidFill>
              </a:rPr>
              <a:t>Profile Types</a:t>
            </a:r>
          </a:p>
        </p:txBody>
      </p:sp>
      <p:grpSp>
        <p:nvGrpSpPr>
          <p:cNvPr id="7" name="Group 6"/>
          <p:cNvGrpSpPr/>
          <p:nvPr/>
        </p:nvGrpSpPr>
        <p:grpSpPr>
          <a:xfrm>
            <a:off x="792352" y="2289560"/>
            <a:ext cx="3495066" cy="3918934"/>
            <a:chOff x="792352" y="2289560"/>
            <a:chExt cx="3495066" cy="3918934"/>
          </a:xfrm>
        </p:grpSpPr>
        <p:sp>
          <p:nvSpPr>
            <p:cNvPr id="2" name="Rectangle 1">
              <a:extLst>
                <a:ext uri="{FF2B5EF4-FFF2-40B4-BE49-F238E27FC236}">
                  <a16:creationId xmlns:a16="http://schemas.microsoft.com/office/drawing/2014/main" id="{5FF9E618-6A3E-4EAA-A258-368611C6054C}"/>
                </a:ext>
              </a:extLst>
            </p:cNvPr>
            <p:cNvSpPr/>
            <p:nvPr/>
          </p:nvSpPr>
          <p:spPr>
            <a:xfrm>
              <a:off x="792352" y="4952886"/>
              <a:ext cx="3495066"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lIns="89639" tIns="44819" rIns="89639" bIns="44819" rtlCol="0" anchor="t"/>
            <a:lstStyle/>
            <a:p>
              <a:pPr algn="ctr" defTabSz="914049">
                <a:lnSpc>
                  <a:spcPct val="90000"/>
                </a:lnSpc>
                <a:defRPr/>
              </a:pPr>
              <a:r>
                <a:rPr lang="en-US" sz="2800">
                  <a:solidFill>
                    <a:srgbClr val="A80000"/>
                  </a:solidFill>
                  <a:latin typeface="Segoe UI Semilight" panose="020B0402040204020203" pitchFamily="34" charset="0"/>
                  <a:cs typeface="Segoe UI Semilight" panose="020B0402040204020203" pitchFamily="34" charset="0"/>
                </a:rPr>
                <a:t>latest</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r>
                <a:rPr lang="en-US" sz="2000">
                  <a:solidFill>
                    <a:srgbClr val="A80000"/>
                  </a:solidFill>
                  <a:latin typeface="Segoe UI Semilight" panose="020B0402040204020203" pitchFamily="34" charset="0"/>
                  <a:cs typeface="Segoe UI Semilight" panose="020B0402040204020203" pitchFamily="34" charset="0"/>
                </a:rPr>
                <a:t>Most recent API versions released in Azure</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9C410332-5646-42E1-9F85-05F1F3DC3777}"/>
                </a:ext>
              </a:extLst>
            </p:cNvPr>
            <p:cNvSpPr/>
            <p:nvPr/>
          </p:nvSpPr>
          <p:spPr bwMode="auto">
            <a:xfrm>
              <a:off x="1408219" y="2289560"/>
              <a:ext cx="2276210" cy="2276533"/>
            </a:xfrm>
            <a:prstGeom prst="rect">
              <a:avLst/>
            </a:prstGeom>
            <a:solidFill>
              <a:srgbClr val="A8000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840D4343-F331-4C73-B4B5-2BAB02EA3B3E}"/>
              </a:ext>
            </a:extLst>
          </p:cNvPr>
          <p:cNvSpPr/>
          <p:nvPr/>
        </p:nvSpPr>
        <p:spPr>
          <a:xfrm>
            <a:off x="4380552" y="4952886"/>
            <a:ext cx="3495066"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lIns="89639" tIns="44819" rIns="89639" bIns="44819" rtlCol="0" anchor="t"/>
          <a:lstStyle/>
          <a:p>
            <a:pPr algn="ctr" defTabSz="914049">
              <a:lnSpc>
                <a:spcPct val="90000"/>
              </a:lnSpc>
              <a:defRPr/>
            </a:pPr>
            <a:r>
              <a:rPr lang="en-US" sz="2800" err="1">
                <a:solidFill>
                  <a:srgbClr val="A80000"/>
                </a:solidFill>
                <a:latin typeface="Segoe UI Semilight" panose="020B0402040204020203" pitchFamily="34" charset="0"/>
                <a:cs typeface="Segoe UI Semilight" panose="020B0402040204020203" pitchFamily="34" charset="0"/>
              </a:rPr>
              <a:t>yyyy</a:t>
            </a:r>
            <a:r>
              <a:rPr lang="en-US" sz="2800">
                <a:solidFill>
                  <a:srgbClr val="A80000"/>
                </a:solidFill>
                <a:latin typeface="Segoe UI Semilight" panose="020B0402040204020203" pitchFamily="34" charset="0"/>
                <a:cs typeface="Segoe UI Semilight" panose="020B0402040204020203" pitchFamily="34" charset="0"/>
              </a:rPr>
              <a:t>-mm-dd-profile</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r>
              <a:rPr lang="en-US" sz="2000">
                <a:solidFill>
                  <a:srgbClr val="A80000"/>
                </a:solidFill>
                <a:latin typeface="Segoe UI Semilight" panose="020B0402040204020203" pitchFamily="34" charset="0"/>
                <a:cs typeface="Segoe UI Semilight" panose="020B0402040204020203" pitchFamily="34" charset="0"/>
              </a:rPr>
              <a:t>Sits between optimal stability and cutting edge of “latest”</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p:txBody>
      </p:sp>
      <p:sp>
        <p:nvSpPr>
          <p:cNvPr id="43" name="Rectangle 42">
            <a:extLst>
              <a:ext uri="{FF2B5EF4-FFF2-40B4-BE49-F238E27FC236}">
                <a16:creationId xmlns:a16="http://schemas.microsoft.com/office/drawing/2014/main" id="{C4F0D459-B3B6-4AA9-B55B-66541AFED644}"/>
              </a:ext>
            </a:extLst>
          </p:cNvPr>
          <p:cNvSpPr/>
          <p:nvPr/>
        </p:nvSpPr>
        <p:spPr bwMode="auto">
          <a:xfrm>
            <a:off x="4984170" y="2289560"/>
            <a:ext cx="2276210" cy="2276533"/>
          </a:xfrm>
          <a:prstGeom prst="rect">
            <a:avLst/>
          </a:prstGeom>
          <a:solidFill>
            <a:srgbClr val="A8000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cxnSp>
        <p:nvCxnSpPr>
          <p:cNvPr id="51" name="Straight Connector 50">
            <a:extLst>
              <a:ext uri="{FF2B5EF4-FFF2-40B4-BE49-F238E27FC236}">
                <a16:creationId xmlns:a16="http://schemas.microsoft.com/office/drawing/2014/main" id="{80866251-1049-4453-A590-EB26141B29F0}"/>
              </a:ext>
            </a:extLst>
          </p:cNvPr>
          <p:cNvCxnSpPr>
            <a:cxnSpLocks/>
          </p:cNvCxnSpPr>
          <p:nvPr/>
        </p:nvCxnSpPr>
        <p:spPr>
          <a:xfrm>
            <a:off x="9560936" y="2423515"/>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98FF3B5-B51E-4171-AFC5-D6D362B7237F}"/>
              </a:ext>
            </a:extLst>
          </p:cNvPr>
          <p:cNvSpPr/>
          <p:nvPr/>
        </p:nvSpPr>
        <p:spPr>
          <a:xfrm>
            <a:off x="7948914" y="4952887"/>
            <a:ext cx="3495066" cy="488690"/>
          </a:xfrm>
          <a:prstGeom prst="rect">
            <a:avLst/>
          </a:prstGeom>
          <a:noFill/>
          <a:ln>
            <a:noFill/>
          </a:ln>
        </p:spPr>
        <p:style>
          <a:lnRef idx="1">
            <a:schemeClr val="dk1"/>
          </a:lnRef>
          <a:fillRef idx="2">
            <a:schemeClr val="dk1"/>
          </a:fillRef>
          <a:effectRef idx="1">
            <a:schemeClr val="dk1"/>
          </a:effectRef>
          <a:fontRef idx="minor">
            <a:schemeClr val="dk1"/>
          </a:fontRef>
        </p:style>
        <p:txBody>
          <a:bodyPr lIns="89639" tIns="44819" rIns="89639" bIns="44819" rtlCol="0" anchor="t"/>
          <a:lstStyle/>
          <a:p>
            <a:pPr algn="ctr" defTabSz="914049">
              <a:lnSpc>
                <a:spcPct val="90000"/>
              </a:lnSpc>
              <a:defRPr/>
            </a:pPr>
            <a:r>
              <a:rPr lang="en-US" sz="2800" err="1">
                <a:solidFill>
                  <a:srgbClr val="A80000"/>
                </a:solidFill>
                <a:latin typeface="Segoe UI Semilight" panose="020B0402040204020203" pitchFamily="34" charset="0"/>
                <a:cs typeface="Segoe UI Semilight" panose="020B0402040204020203" pitchFamily="34" charset="0"/>
              </a:rPr>
              <a:t>yyyy</a:t>
            </a:r>
            <a:r>
              <a:rPr lang="en-US" sz="2800">
                <a:solidFill>
                  <a:srgbClr val="A80000"/>
                </a:solidFill>
                <a:latin typeface="Segoe UI Semilight" panose="020B0402040204020203" pitchFamily="34" charset="0"/>
                <a:cs typeface="Segoe UI Semilight" panose="020B0402040204020203" pitchFamily="34" charset="0"/>
              </a:rPr>
              <a:t>-mm-dd-hybrid</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r>
              <a:rPr lang="en-US" sz="2000">
                <a:solidFill>
                  <a:srgbClr val="A80000"/>
                </a:solidFill>
                <a:latin typeface="Segoe UI Semilight" panose="020B0402040204020203" pitchFamily="34" charset="0"/>
                <a:cs typeface="Segoe UI Semilight" panose="020B0402040204020203" pitchFamily="34" charset="0"/>
              </a:rPr>
              <a:t>Released two times per year for hybrid development</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p:txBody>
      </p:sp>
      <p:sp>
        <p:nvSpPr>
          <p:cNvPr id="52" name="Rectangle 51">
            <a:extLst>
              <a:ext uri="{FF2B5EF4-FFF2-40B4-BE49-F238E27FC236}">
                <a16:creationId xmlns:a16="http://schemas.microsoft.com/office/drawing/2014/main" id="{25FAE8C8-249C-420B-9B9A-259205DC85DC}"/>
              </a:ext>
            </a:extLst>
          </p:cNvPr>
          <p:cNvSpPr/>
          <p:nvPr/>
        </p:nvSpPr>
        <p:spPr bwMode="auto">
          <a:xfrm>
            <a:off x="8560118" y="2289560"/>
            <a:ext cx="2276210" cy="2276533"/>
          </a:xfrm>
          <a:prstGeom prst="rect">
            <a:avLst/>
          </a:prstGeom>
          <a:solidFill>
            <a:srgbClr val="A8000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pic>
        <p:nvPicPr>
          <p:cNvPr id="42" name="Picture 41">
            <a:extLst>
              <a:ext uri="{FF2B5EF4-FFF2-40B4-BE49-F238E27FC236}">
                <a16:creationId xmlns:a16="http://schemas.microsoft.com/office/drawing/2014/main" id="{2F8C96C7-6D5A-4372-9BEE-8F884121C00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824806" y="3033051"/>
            <a:ext cx="1430157" cy="750832"/>
          </a:xfrm>
          <a:prstGeom prst="rect">
            <a:avLst/>
          </a:prstGeom>
        </p:spPr>
      </p:pic>
      <p:grpSp>
        <p:nvGrpSpPr>
          <p:cNvPr id="50" name="Group 49">
            <a:extLst>
              <a:ext uri="{FF2B5EF4-FFF2-40B4-BE49-F238E27FC236}">
                <a16:creationId xmlns:a16="http://schemas.microsoft.com/office/drawing/2014/main" id="{B76134D1-792A-4FD3-9AE1-DD70D54789A9}"/>
              </a:ext>
            </a:extLst>
          </p:cNvPr>
          <p:cNvGrpSpPr/>
          <p:nvPr/>
        </p:nvGrpSpPr>
        <p:grpSpPr>
          <a:xfrm>
            <a:off x="5736871" y="3172211"/>
            <a:ext cx="718257" cy="597750"/>
            <a:chOff x="8156576" y="569913"/>
            <a:chExt cx="955675" cy="795337"/>
          </a:xfrm>
        </p:grpSpPr>
        <p:sp>
          <p:nvSpPr>
            <p:cNvPr id="62" name="Oval 66">
              <a:extLst>
                <a:ext uri="{FF2B5EF4-FFF2-40B4-BE49-F238E27FC236}">
                  <a16:creationId xmlns:a16="http://schemas.microsoft.com/office/drawing/2014/main" id="{3B630F61-1E0C-4706-8944-D75C0903145B}"/>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4" name="Oval 67">
              <a:extLst>
                <a:ext uri="{FF2B5EF4-FFF2-40B4-BE49-F238E27FC236}">
                  <a16:creationId xmlns:a16="http://schemas.microsoft.com/office/drawing/2014/main" id="{4B4A3FE1-4EE7-4E18-9872-30ABD1D0A361}"/>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5" name="Oval 68">
              <a:extLst>
                <a:ext uri="{FF2B5EF4-FFF2-40B4-BE49-F238E27FC236}">
                  <a16:creationId xmlns:a16="http://schemas.microsoft.com/office/drawing/2014/main" id="{8F316E86-25E4-4524-8EB6-631D64122528}"/>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6" name="Line 69">
              <a:extLst>
                <a:ext uri="{FF2B5EF4-FFF2-40B4-BE49-F238E27FC236}">
                  <a16:creationId xmlns:a16="http://schemas.microsoft.com/office/drawing/2014/main" id="{AE64936A-ADFF-484A-A8EB-A365A5741392}"/>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7" name="Line 70">
              <a:extLst>
                <a:ext uri="{FF2B5EF4-FFF2-40B4-BE49-F238E27FC236}">
                  <a16:creationId xmlns:a16="http://schemas.microsoft.com/office/drawing/2014/main" id="{2E9F82F6-A78F-4E1A-AE78-06A8B733B437}"/>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8" name="Freeform 71">
              <a:extLst>
                <a:ext uri="{FF2B5EF4-FFF2-40B4-BE49-F238E27FC236}">
                  <a16:creationId xmlns:a16="http://schemas.microsoft.com/office/drawing/2014/main" id="{92511D30-A1CC-4107-9EA2-2484302ABA6D}"/>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9" name="Freeform 72">
              <a:extLst>
                <a:ext uri="{FF2B5EF4-FFF2-40B4-BE49-F238E27FC236}">
                  <a16:creationId xmlns:a16="http://schemas.microsoft.com/office/drawing/2014/main" id="{EA007257-C686-4110-B401-F69006F363D7}"/>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0" name="Freeform 73">
              <a:extLst>
                <a:ext uri="{FF2B5EF4-FFF2-40B4-BE49-F238E27FC236}">
                  <a16:creationId xmlns:a16="http://schemas.microsoft.com/office/drawing/2014/main" id="{3A985991-5452-4A63-AFBD-54BA7F64A0AF}"/>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1" name="Line 74">
              <a:extLst>
                <a:ext uri="{FF2B5EF4-FFF2-40B4-BE49-F238E27FC236}">
                  <a16:creationId xmlns:a16="http://schemas.microsoft.com/office/drawing/2014/main" id="{1EDE18F6-AB25-4C60-BB7F-C21995A776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2" name="Freeform 75">
              <a:extLst>
                <a:ext uri="{FF2B5EF4-FFF2-40B4-BE49-F238E27FC236}">
                  <a16:creationId xmlns:a16="http://schemas.microsoft.com/office/drawing/2014/main" id="{FEF1DB3F-CEDB-4258-AF36-E6FAA63CD0E0}"/>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3" name="Line 76">
              <a:extLst>
                <a:ext uri="{FF2B5EF4-FFF2-40B4-BE49-F238E27FC236}">
                  <a16:creationId xmlns:a16="http://schemas.microsoft.com/office/drawing/2014/main" id="{D17E572F-483F-4743-8ABB-C9B43BE6F48B}"/>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4" name="Line 77">
              <a:extLst>
                <a:ext uri="{FF2B5EF4-FFF2-40B4-BE49-F238E27FC236}">
                  <a16:creationId xmlns:a16="http://schemas.microsoft.com/office/drawing/2014/main" id="{B9B4A3C1-7D3C-474C-B741-04F686805422}"/>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5" name="Line 78">
              <a:extLst>
                <a:ext uri="{FF2B5EF4-FFF2-40B4-BE49-F238E27FC236}">
                  <a16:creationId xmlns:a16="http://schemas.microsoft.com/office/drawing/2014/main" id="{B6F52361-AFC4-4F13-B015-80309B9B2F50}"/>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grpSp>
      <p:pic>
        <p:nvPicPr>
          <p:cNvPr id="76" name="Picture 75" descr="A close up of a logo&#10;&#10;Description generated with high confidence">
            <a:extLst>
              <a:ext uri="{FF2B5EF4-FFF2-40B4-BE49-F238E27FC236}">
                <a16:creationId xmlns:a16="http://schemas.microsoft.com/office/drawing/2014/main" id="{7FFBD4B8-29E6-4F95-8329-3A96B397811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052478" y="3070383"/>
            <a:ext cx="1287937" cy="676167"/>
          </a:xfrm>
          <a:prstGeom prst="rect">
            <a:avLst/>
          </a:prstGeom>
        </p:spPr>
      </p:pic>
    </p:spTree>
    <p:extLst>
      <p:ext uri="{BB962C8B-B14F-4D97-AF65-F5344CB8AC3E}">
        <p14:creationId xmlns:p14="http://schemas.microsoft.com/office/powerpoint/2010/main" val="33430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228AA2-7D33-4A80-B431-8C94E98976F4}"/>
              </a:ext>
            </a:extLst>
          </p:cNvPr>
          <p:cNvSpPr/>
          <p:nvPr/>
        </p:nvSpPr>
        <p:spPr bwMode="auto">
          <a:xfrm>
            <a:off x="3458" y="3408466"/>
            <a:ext cx="12188542" cy="3448510"/>
          </a:xfrm>
          <a:prstGeom prst="rect">
            <a:avLst/>
          </a:prstGeom>
          <a:solidFill>
            <a:srgbClr val="FF8C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26" tIns="143381" rIns="179226" bIns="143381"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9F594D0-E4C6-41D4-839F-A3B9F2319B29}"/>
              </a:ext>
            </a:extLst>
          </p:cNvPr>
          <p:cNvCxnSpPr>
            <a:cxnSpLocks/>
          </p:cNvCxnSpPr>
          <p:nvPr/>
        </p:nvCxnSpPr>
        <p:spPr>
          <a:xfrm>
            <a:off x="5984231" y="1677183"/>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4A194BE0-AE8C-499E-8746-4D6D5FCEB417}"/>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1">
              <a:defRPr/>
            </a:pPr>
            <a:r>
              <a:rPr lang="en-US">
                <a:solidFill>
                  <a:schemeClr val="tx1"/>
                </a:solidFill>
              </a:rPr>
              <a:t>Current Profiles</a:t>
            </a:r>
          </a:p>
        </p:txBody>
      </p:sp>
      <p:grpSp>
        <p:nvGrpSpPr>
          <p:cNvPr id="7" name="Group 6"/>
          <p:cNvGrpSpPr/>
          <p:nvPr/>
        </p:nvGrpSpPr>
        <p:grpSpPr>
          <a:xfrm>
            <a:off x="792352" y="2289560"/>
            <a:ext cx="3495066" cy="3918934"/>
            <a:chOff x="792352" y="2289560"/>
            <a:chExt cx="3495066" cy="3918934"/>
          </a:xfrm>
        </p:grpSpPr>
        <p:sp>
          <p:nvSpPr>
            <p:cNvPr id="2" name="Rectangle 1">
              <a:extLst>
                <a:ext uri="{FF2B5EF4-FFF2-40B4-BE49-F238E27FC236}">
                  <a16:creationId xmlns:a16="http://schemas.microsoft.com/office/drawing/2014/main" id="{5FF9E618-6A3E-4EAA-A258-368611C6054C}"/>
                </a:ext>
              </a:extLst>
            </p:cNvPr>
            <p:cNvSpPr/>
            <p:nvPr/>
          </p:nvSpPr>
          <p:spPr>
            <a:xfrm>
              <a:off x="792352" y="4952886"/>
              <a:ext cx="3495066"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lIns="89639" tIns="44819" rIns="89639" bIns="44819" rtlCol="0" anchor="t"/>
            <a:lstStyle/>
            <a:p>
              <a:pPr algn="ctr" defTabSz="914049">
                <a:lnSpc>
                  <a:spcPct val="90000"/>
                </a:lnSpc>
                <a:defRPr/>
              </a:pPr>
              <a:r>
                <a:rPr lang="en-US" sz="2800" b="1">
                  <a:solidFill>
                    <a:srgbClr val="A80000"/>
                  </a:solidFill>
                  <a:latin typeface="Segoe UI Semilight" panose="020B0402040204020203" pitchFamily="34" charset="0"/>
                  <a:cs typeface="Segoe UI Semilight" panose="020B0402040204020203" pitchFamily="34" charset="0"/>
                </a:rPr>
                <a:t>latest</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0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9C410332-5646-42E1-9F85-05F1F3DC3777}"/>
                </a:ext>
              </a:extLst>
            </p:cNvPr>
            <p:cNvSpPr/>
            <p:nvPr/>
          </p:nvSpPr>
          <p:spPr bwMode="auto">
            <a:xfrm>
              <a:off x="1408219" y="2289560"/>
              <a:ext cx="2276210" cy="2276533"/>
            </a:xfrm>
            <a:prstGeom prst="rect">
              <a:avLst/>
            </a:prstGeom>
            <a:solidFill>
              <a:srgbClr val="A8000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840D4343-F331-4C73-B4B5-2BAB02EA3B3E}"/>
              </a:ext>
            </a:extLst>
          </p:cNvPr>
          <p:cNvSpPr/>
          <p:nvPr/>
        </p:nvSpPr>
        <p:spPr>
          <a:xfrm>
            <a:off x="4380552" y="4952886"/>
            <a:ext cx="3495066"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lIns="89639" tIns="44819" rIns="89639" bIns="44819" rtlCol="0" anchor="t"/>
          <a:lstStyle/>
          <a:p>
            <a:pPr algn="ctr" defTabSz="914049">
              <a:lnSpc>
                <a:spcPct val="90000"/>
              </a:lnSpc>
              <a:defRPr/>
            </a:pPr>
            <a:r>
              <a:rPr lang="en-US" sz="2800" b="1">
                <a:solidFill>
                  <a:srgbClr val="A80000"/>
                </a:solidFill>
                <a:latin typeface="Segoe UI Semilight" panose="020B0402040204020203" pitchFamily="34" charset="0"/>
                <a:cs typeface="Segoe UI Semilight" panose="020B0402040204020203" pitchFamily="34" charset="0"/>
              </a:rPr>
              <a:t>2017-03-09-profile</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p:txBody>
      </p:sp>
      <p:sp>
        <p:nvSpPr>
          <p:cNvPr id="43" name="Rectangle 42">
            <a:extLst>
              <a:ext uri="{FF2B5EF4-FFF2-40B4-BE49-F238E27FC236}">
                <a16:creationId xmlns:a16="http://schemas.microsoft.com/office/drawing/2014/main" id="{C4F0D459-B3B6-4AA9-B55B-66541AFED644}"/>
              </a:ext>
            </a:extLst>
          </p:cNvPr>
          <p:cNvSpPr/>
          <p:nvPr/>
        </p:nvSpPr>
        <p:spPr bwMode="auto">
          <a:xfrm>
            <a:off x="4984170" y="2289560"/>
            <a:ext cx="2276210" cy="2276533"/>
          </a:xfrm>
          <a:prstGeom prst="rect">
            <a:avLst/>
          </a:prstGeom>
          <a:solidFill>
            <a:srgbClr val="A8000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cxnSp>
        <p:nvCxnSpPr>
          <p:cNvPr id="51" name="Straight Connector 50">
            <a:extLst>
              <a:ext uri="{FF2B5EF4-FFF2-40B4-BE49-F238E27FC236}">
                <a16:creationId xmlns:a16="http://schemas.microsoft.com/office/drawing/2014/main" id="{80866251-1049-4453-A590-EB26141B29F0}"/>
              </a:ext>
            </a:extLst>
          </p:cNvPr>
          <p:cNvCxnSpPr>
            <a:cxnSpLocks/>
          </p:cNvCxnSpPr>
          <p:nvPr/>
        </p:nvCxnSpPr>
        <p:spPr>
          <a:xfrm>
            <a:off x="9560936" y="2423515"/>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98FF3B5-B51E-4171-AFC5-D6D362B7237F}"/>
              </a:ext>
            </a:extLst>
          </p:cNvPr>
          <p:cNvSpPr/>
          <p:nvPr/>
        </p:nvSpPr>
        <p:spPr>
          <a:xfrm>
            <a:off x="7948914" y="4952887"/>
            <a:ext cx="3495066" cy="488690"/>
          </a:xfrm>
          <a:prstGeom prst="rect">
            <a:avLst/>
          </a:prstGeom>
          <a:noFill/>
          <a:ln>
            <a:noFill/>
          </a:ln>
        </p:spPr>
        <p:style>
          <a:lnRef idx="1">
            <a:schemeClr val="dk1"/>
          </a:lnRef>
          <a:fillRef idx="2">
            <a:schemeClr val="dk1"/>
          </a:fillRef>
          <a:effectRef idx="1">
            <a:schemeClr val="dk1"/>
          </a:effectRef>
          <a:fontRef idx="minor">
            <a:schemeClr val="dk1"/>
          </a:fontRef>
        </p:style>
        <p:txBody>
          <a:bodyPr lIns="89639" tIns="44819" rIns="89639" bIns="44819" rtlCol="0" anchor="t"/>
          <a:lstStyle/>
          <a:p>
            <a:pPr algn="ctr" defTabSz="914049">
              <a:lnSpc>
                <a:spcPct val="90000"/>
              </a:lnSpc>
              <a:defRPr/>
            </a:pPr>
            <a:r>
              <a:rPr lang="en-US" sz="2800" b="1">
                <a:solidFill>
                  <a:srgbClr val="A80000"/>
                </a:solidFill>
                <a:latin typeface="Segoe UI Semilight" panose="020B0402040204020203" pitchFamily="34" charset="0"/>
                <a:cs typeface="Segoe UI Semilight" panose="020B0402040204020203" pitchFamily="34" charset="0"/>
              </a:rPr>
              <a:t>2018-03-01-hybrid</a:t>
            </a: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a:p>
            <a:pPr algn="ctr" defTabSz="914049">
              <a:lnSpc>
                <a:spcPct val="90000"/>
              </a:lnSpc>
              <a:defRPr/>
            </a:pPr>
            <a:endParaRPr lang="en-US" sz="2800">
              <a:solidFill>
                <a:srgbClr val="A80000"/>
              </a:solidFill>
              <a:latin typeface="Segoe UI Semilight" panose="020B0402040204020203" pitchFamily="34" charset="0"/>
              <a:cs typeface="Segoe UI Semilight" panose="020B0402040204020203" pitchFamily="34" charset="0"/>
            </a:endParaRPr>
          </a:p>
        </p:txBody>
      </p:sp>
      <p:sp>
        <p:nvSpPr>
          <p:cNvPr id="52" name="Rectangle 51">
            <a:extLst>
              <a:ext uri="{FF2B5EF4-FFF2-40B4-BE49-F238E27FC236}">
                <a16:creationId xmlns:a16="http://schemas.microsoft.com/office/drawing/2014/main" id="{25FAE8C8-249C-420B-9B9A-259205DC85DC}"/>
              </a:ext>
            </a:extLst>
          </p:cNvPr>
          <p:cNvSpPr/>
          <p:nvPr/>
        </p:nvSpPr>
        <p:spPr bwMode="auto">
          <a:xfrm>
            <a:off x="8560118" y="2289560"/>
            <a:ext cx="2276210" cy="2276533"/>
          </a:xfrm>
          <a:prstGeom prst="rect">
            <a:avLst/>
          </a:prstGeom>
          <a:solidFill>
            <a:srgbClr val="A80000"/>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pic>
        <p:nvPicPr>
          <p:cNvPr id="42" name="Picture 41">
            <a:extLst>
              <a:ext uri="{FF2B5EF4-FFF2-40B4-BE49-F238E27FC236}">
                <a16:creationId xmlns:a16="http://schemas.microsoft.com/office/drawing/2014/main" id="{2F8C96C7-6D5A-4372-9BEE-8F884121C000}"/>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824806" y="3033051"/>
            <a:ext cx="1430157" cy="750832"/>
          </a:xfrm>
          <a:prstGeom prst="rect">
            <a:avLst/>
          </a:prstGeom>
        </p:spPr>
      </p:pic>
      <p:grpSp>
        <p:nvGrpSpPr>
          <p:cNvPr id="50" name="Group 49">
            <a:extLst>
              <a:ext uri="{FF2B5EF4-FFF2-40B4-BE49-F238E27FC236}">
                <a16:creationId xmlns:a16="http://schemas.microsoft.com/office/drawing/2014/main" id="{B76134D1-792A-4FD3-9AE1-DD70D54789A9}"/>
              </a:ext>
            </a:extLst>
          </p:cNvPr>
          <p:cNvGrpSpPr/>
          <p:nvPr/>
        </p:nvGrpSpPr>
        <p:grpSpPr>
          <a:xfrm>
            <a:off x="5736871" y="3172211"/>
            <a:ext cx="718257" cy="597750"/>
            <a:chOff x="8156576" y="569913"/>
            <a:chExt cx="955675" cy="795337"/>
          </a:xfrm>
        </p:grpSpPr>
        <p:sp>
          <p:nvSpPr>
            <p:cNvPr id="62" name="Oval 66">
              <a:extLst>
                <a:ext uri="{FF2B5EF4-FFF2-40B4-BE49-F238E27FC236}">
                  <a16:creationId xmlns:a16="http://schemas.microsoft.com/office/drawing/2014/main" id="{3B630F61-1E0C-4706-8944-D75C0903145B}"/>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4" name="Oval 67">
              <a:extLst>
                <a:ext uri="{FF2B5EF4-FFF2-40B4-BE49-F238E27FC236}">
                  <a16:creationId xmlns:a16="http://schemas.microsoft.com/office/drawing/2014/main" id="{4B4A3FE1-4EE7-4E18-9872-30ABD1D0A361}"/>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5" name="Oval 68">
              <a:extLst>
                <a:ext uri="{FF2B5EF4-FFF2-40B4-BE49-F238E27FC236}">
                  <a16:creationId xmlns:a16="http://schemas.microsoft.com/office/drawing/2014/main" id="{8F316E86-25E4-4524-8EB6-631D64122528}"/>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6" name="Line 69">
              <a:extLst>
                <a:ext uri="{FF2B5EF4-FFF2-40B4-BE49-F238E27FC236}">
                  <a16:creationId xmlns:a16="http://schemas.microsoft.com/office/drawing/2014/main" id="{AE64936A-ADFF-484A-A8EB-A365A5741392}"/>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7" name="Line 70">
              <a:extLst>
                <a:ext uri="{FF2B5EF4-FFF2-40B4-BE49-F238E27FC236}">
                  <a16:creationId xmlns:a16="http://schemas.microsoft.com/office/drawing/2014/main" id="{2E9F82F6-A78F-4E1A-AE78-06A8B733B437}"/>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8" name="Freeform 71">
              <a:extLst>
                <a:ext uri="{FF2B5EF4-FFF2-40B4-BE49-F238E27FC236}">
                  <a16:creationId xmlns:a16="http://schemas.microsoft.com/office/drawing/2014/main" id="{92511D30-A1CC-4107-9EA2-2484302ABA6D}"/>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69" name="Freeform 72">
              <a:extLst>
                <a:ext uri="{FF2B5EF4-FFF2-40B4-BE49-F238E27FC236}">
                  <a16:creationId xmlns:a16="http://schemas.microsoft.com/office/drawing/2014/main" id="{EA007257-C686-4110-B401-F69006F363D7}"/>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0" name="Freeform 73">
              <a:extLst>
                <a:ext uri="{FF2B5EF4-FFF2-40B4-BE49-F238E27FC236}">
                  <a16:creationId xmlns:a16="http://schemas.microsoft.com/office/drawing/2014/main" id="{3A985991-5452-4A63-AFBD-54BA7F64A0AF}"/>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1" name="Line 74">
              <a:extLst>
                <a:ext uri="{FF2B5EF4-FFF2-40B4-BE49-F238E27FC236}">
                  <a16:creationId xmlns:a16="http://schemas.microsoft.com/office/drawing/2014/main" id="{1EDE18F6-AB25-4C60-BB7F-C21995A7767D}"/>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2" name="Freeform 75">
              <a:extLst>
                <a:ext uri="{FF2B5EF4-FFF2-40B4-BE49-F238E27FC236}">
                  <a16:creationId xmlns:a16="http://schemas.microsoft.com/office/drawing/2014/main" id="{FEF1DB3F-CEDB-4258-AF36-E6FAA63CD0E0}"/>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3" name="Line 76">
              <a:extLst>
                <a:ext uri="{FF2B5EF4-FFF2-40B4-BE49-F238E27FC236}">
                  <a16:creationId xmlns:a16="http://schemas.microsoft.com/office/drawing/2014/main" id="{D17E572F-483F-4743-8ABB-C9B43BE6F48B}"/>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4" name="Line 77">
              <a:extLst>
                <a:ext uri="{FF2B5EF4-FFF2-40B4-BE49-F238E27FC236}">
                  <a16:creationId xmlns:a16="http://schemas.microsoft.com/office/drawing/2014/main" id="{B9B4A3C1-7D3C-474C-B741-04F686805422}"/>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sp>
          <p:nvSpPr>
            <p:cNvPr id="75" name="Line 78">
              <a:extLst>
                <a:ext uri="{FF2B5EF4-FFF2-40B4-BE49-F238E27FC236}">
                  <a16:creationId xmlns:a16="http://schemas.microsoft.com/office/drawing/2014/main" id="{B6F52361-AFC4-4F13-B015-80309B9B2F50}"/>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endParaRPr lang="en-US">
                <a:solidFill>
                  <a:schemeClr val="bg1"/>
                </a:solidFill>
              </a:endParaRPr>
            </a:p>
          </p:txBody>
        </p:sp>
      </p:grpSp>
      <p:pic>
        <p:nvPicPr>
          <p:cNvPr id="76" name="Picture 75" descr="A close up of a logo&#10;&#10;Description generated with high confidence">
            <a:extLst>
              <a:ext uri="{FF2B5EF4-FFF2-40B4-BE49-F238E27FC236}">
                <a16:creationId xmlns:a16="http://schemas.microsoft.com/office/drawing/2014/main" id="{7FFBD4B8-29E6-4F95-8329-3A96B397811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052478" y="3070383"/>
            <a:ext cx="1287937" cy="676167"/>
          </a:xfrm>
          <a:prstGeom prst="rect">
            <a:avLst/>
          </a:prstGeom>
        </p:spPr>
      </p:pic>
    </p:spTree>
    <p:extLst>
      <p:ext uri="{BB962C8B-B14F-4D97-AF65-F5344CB8AC3E}">
        <p14:creationId xmlns:p14="http://schemas.microsoft.com/office/powerpoint/2010/main" val="138824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E8ED-49FC-483C-8169-66403496E398}"/>
              </a:ext>
            </a:extLst>
          </p:cNvPr>
          <p:cNvSpPr>
            <a:spLocks noGrp="1"/>
          </p:cNvSpPr>
          <p:nvPr>
            <p:ph type="title"/>
          </p:nvPr>
        </p:nvSpPr>
        <p:spPr>
          <a:xfrm>
            <a:off x="585216" y="2534625"/>
            <a:ext cx="6400800" cy="997196"/>
          </a:xfrm>
        </p:spPr>
        <p:txBody>
          <a:bodyPr/>
          <a:lstStyle/>
          <a:p>
            <a:r>
              <a:rPr lang="en-US" dirty="0"/>
              <a:t>Using API Profiles to target different services</a:t>
            </a:r>
          </a:p>
        </p:txBody>
      </p:sp>
      <p:sp>
        <p:nvSpPr>
          <p:cNvPr id="3" name="Text Placeholder 2">
            <a:extLst>
              <a:ext uri="{FF2B5EF4-FFF2-40B4-BE49-F238E27FC236}">
                <a16:creationId xmlns:a16="http://schemas.microsoft.com/office/drawing/2014/main" id="{B8416BE1-240B-4ABF-A105-F4A4B83ACA35}"/>
              </a:ext>
            </a:extLst>
          </p:cNvPr>
          <p:cNvSpPr>
            <a:spLocks noGrp="1"/>
          </p:cNvSpPr>
          <p:nvPr>
            <p:ph type="body" sz="quarter" idx="12"/>
          </p:nvPr>
        </p:nvSpPr>
        <p:spPr/>
        <p:txBody>
          <a:bodyPr/>
          <a:lstStyle/>
          <a:p>
            <a:r>
              <a:rPr lang="en-US"/>
              <a:t>Siddique Juman</a:t>
            </a:r>
          </a:p>
        </p:txBody>
      </p:sp>
    </p:spTree>
    <p:extLst>
      <p:ext uri="{BB962C8B-B14F-4D97-AF65-F5344CB8AC3E}">
        <p14:creationId xmlns:p14="http://schemas.microsoft.com/office/powerpoint/2010/main" val="22963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9.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983A9-0AEC-4178-8CB7-258BC6FBB408}"/>
              </a:ext>
            </a:extLst>
          </p:cNvPr>
          <p:cNvSpPr>
            <a:spLocks noGrp="1"/>
          </p:cNvSpPr>
          <p:nvPr>
            <p:ph type="title"/>
          </p:nvPr>
        </p:nvSpPr>
        <p:spPr>
          <a:xfrm>
            <a:off x="585216" y="2648009"/>
            <a:ext cx="6400800" cy="886397"/>
          </a:xfrm>
        </p:spPr>
        <p:txBody>
          <a:bodyPr/>
          <a:lstStyle/>
          <a:p>
            <a:r>
              <a:rPr lang="en-US" dirty="0">
                <a:solidFill>
                  <a:srgbClr val="D83B01"/>
                </a:solidFill>
              </a:rPr>
              <a:t>Tooling</a:t>
            </a:r>
            <a:r>
              <a:rPr lang="en-US" dirty="0">
                <a:solidFill>
                  <a:srgbClr val="00BCF2"/>
                </a:solidFill>
              </a:rPr>
              <a:t> </a:t>
            </a:r>
            <a:r>
              <a:rPr lang="en-US" dirty="0"/>
              <a:t>Considerations</a:t>
            </a:r>
            <a:br>
              <a:rPr lang="en-US" dirty="0"/>
            </a:br>
            <a:r>
              <a:rPr lang="en-US" sz="2800" b="1" dirty="0"/>
              <a:t>between Azure Clouds</a:t>
            </a:r>
          </a:p>
        </p:txBody>
      </p:sp>
    </p:spTree>
    <p:extLst>
      <p:ext uri="{BB962C8B-B14F-4D97-AF65-F5344CB8AC3E}">
        <p14:creationId xmlns:p14="http://schemas.microsoft.com/office/powerpoint/2010/main" val="42407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EDFF-EE3C-4AEA-A5DE-83C4354B0B58}"/>
              </a:ext>
            </a:extLst>
          </p:cNvPr>
          <p:cNvSpPr>
            <a:spLocks noGrp="1"/>
          </p:cNvSpPr>
          <p:nvPr>
            <p:ph type="title"/>
          </p:nvPr>
        </p:nvSpPr>
        <p:spPr/>
        <p:txBody>
          <a:bodyPr/>
          <a:lstStyle/>
          <a:p>
            <a:r>
              <a:rPr lang="en-US"/>
              <a:t>Assumptions</a:t>
            </a:r>
          </a:p>
        </p:txBody>
      </p:sp>
      <p:sp>
        <p:nvSpPr>
          <p:cNvPr id="3" name="Text Placeholder 2">
            <a:extLst>
              <a:ext uri="{FF2B5EF4-FFF2-40B4-BE49-F238E27FC236}">
                <a16:creationId xmlns:a16="http://schemas.microsoft.com/office/drawing/2014/main" id="{99307627-B27B-4521-8E50-841C1B692328}"/>
              </a:ext>
            </a:extLst>
          </p:cNvPr>
          <p:cNvSpPr>
            <a:spLocks noGrp="1"/>
          </p:cNvSpPr>
          <p:nvPr>
            <p:ph type="body" sz="quarter" idx="10"/>
          </p:nvPr>
        </p:nvSpPr>
        <p:spPr>
          <a:xfrm>
            <a:off x="584200" y="1435497"/>
            <a:ext cx="11018520" cy="1465016"/>
          </a:xfrm>
        </p:spPr>
        <p:txBody>
          <a:bodyPr/>
          <a:lstStyle/>
          <a:p>
            <a:r>
              <a:rPr lang="en-US" dirty="0"/>
              <a:t>You’re familiar with DevOps in general</a:t>
            </a:r>
          </a:p>
          <a:p>
            <a:r>
              <a:rPr lang="en-US" dirty="0"/>
              <a:t>You’re familiar with Azure and Azure Stack value propositions</a:t>
            </a:r>
          </a:p>
          <a:p>
            <a:r>
              <a:rPr lang="en-US" dirty="0"/>
              <a:t>You’re somewhat familiar with the services in Azure Stack</a:t>
            </a:r>
          </a:p>
        </p:txBody>
      </p:sp>
    </p:spTree>
    <p:extLst>
      <p:ext uri="{BB962C8B-B14F-4D97-AF65-F5344CB8AC3E}">
        <p14:creationId xmlns:p14="http://schemas.microsoft.com/office/powerpoint/2010/main" val="2695356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42EF-DC56-4D54-A882-54702A16F816}"/>
              </a:ext>
            </a:extLst>
          </p:cNvPr>
          <p:cNvSpPr>
            <a:spLocks noGrp="1"/>
          </p:cNvSpPr>
          <p:nvPr>
            <p:ph type="title"/>
          </p:nvPr>
        </p:nvSpPr>
        <p:spPr/>
        <p:txBody>
          <a:bodyPr/>
          <a:lstStyle/>
          <a:p>
            <a:r>
              <a:rPr lang="en-US"/>
              <a:t>Considerations for Tools to enable hybrid applications</a:t>
            </a:r>
          </a:p>
        </p:txBody>
      </p:sp>
      <p:sp>
        <p:nvSpPr>
          <p:cNvPr id="3" name="Text Placeholder 2">
            <a:extLst>
              <a:ext uri="{FF2B5EF4-FFF2-40B4-BE49-F238E27FC236}">
                <a16:creationId xmlns:a16="http://schemas.microsoft.com/office/drawing/2014/main" id="{30869565-1845-482B-89BC-8F1EE5A100A7}"/>
              </a:ext>
            </a:extLst>
          </p:cNvPr>
          <p:cNvSpPr>
            <a:spLocks noGrp="1"/>
          </p:cNvSpPr>
          <p:nvPr>
            <p:ph type="body" sz="quarter" idx="10"/>
          </p:nvPr>
        </p:nvSpPr>
        <p:spPr>
          <a:xfrm>
            <a:off x="584200" y="1435497"/>
            <a:ext cx="11018520" cy="1465016"/>
          </a:xfrm>
        </p:spPr>
        <p:txBody>
          <a:bodyPr/>
          <a:lstStyle/>
          <a:p>
            <a:pPr marL="628650" indent="-628650">
              <a:buClr>
                <a:srgbClr val="00B050"/>
              </a:buClr>
              <a:buSzPct val="88000"/>
              <a:buFont typeface="Wingdings" panose="05000000000000000000" pitchFamily="2" charset="2"/>
              <a:buChar char=""/>
            </a:pPr>
            <a:r>
              <a:rPr lang="en-US"/>
              <a:t>No Hardcoded Endpoints</a:t>
            </a:r>
          </a:p>
          <a:p>
            <a:pPr marL="628650" indent="-628650">
              <a:buClr>
                <a:srgbClr val="00B050"/>
              </a:buClr>
              <a:buFont typeface="Wingdings" panose="05000000000000000000" pitchFamily="2" charset="2"/>
              <a:buChar char=""/>
            </a:pPr>
            <a:r>
              <a:rPr lang="en-US"/>
              <a:t>AAD vs AD FS support</a:t>
            </a:r>
          </a:p>
          <a:p>
            <a:pPr marL="628650" indent="-628650">
              <a:buClr>
                <a:srgbClr val="00B050"/>
              </a:buClr>
              <a:buFont typeface="Wingdings" panose="05000000000000000000" pitchFamily="2" charset="2"/>
              <a:buChar char=""/>
            </a:pPr>
            <a:r>
              <a:rPr lang="en-US"/>
              <a:t>No Strict coupling to Azure API versions </a:t>
            </a:r>
          </a:p>
        </p:txBody>
      </p:sp>
      <p:sp>
        <p:nvSpPr>
          <p:cNvPr id="4" name="Rectangle 3">
            <a:extLst>
              <a:ext uri="{FF2B5EF4-FFF2-40B4-BE49-F238E27FC236}">
                <a16:creationId xmlns:a16="http://schemas.microsoft.com/office/drawing/2014/main" id="{FD9F69F2-4C5D-46A0-8198-88456BB825E8}"/>
              </a:ext>
            </a:extLst>
          </p:cNvPr>
          <p:cNvSpPr/>
          <p:nvPr/>
        </p:nvSpPr>
        <p:spPr>
          <a:xfrm>
            <a:off x="3593552" y="5604464"/>
            <a:ext cx="5004896" cy="584775"/>
          </a:xfrm>
          <a:prstGeom prst="rect">
            <a:avLst/>
          </a:prstGeom>
        </p:spPr>
        <p:txBody>
          <a:bodyPr wrap="none">
            <a:spAutoFit/>
          </a:bodyPr>
          <a:lstStyle/>
          <a:p>
            <a:r>
              <a:rPr lang="en-US" sz="3200">
                <a:hlinkClick r:id="rId2"/>
              </a:rPr>
              <a:t>https://aka.ms/consistency</a:t>
            </a:r>
            <a:endParaRPr lang="en-US" sz="3200"/>
          </a:p>
        </p:txBody>
      </p:sp>
    </p:spTree>
    <p:extLst>
      <p:ext uri="{BB962C8B-B14F-4D97-AF65-F5344CB8AC3E}">
        <p14:creationId xmlns:p14="http://schemas.microsoft.com/office/powerpoint/2010/main" val="2198647119"/>
      </p:ext>
    </p:extLst>
  </p:cSld>
  <p:clrMapOvr>
    <a:masterClrMapping/>
  </p:clrMapOvr>
  <p:transition>
    <p:fade/>
  </p:transition>
</p:sld>
</file>

<file path=ppt/slides/slide4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6983A9-0AEC-4178-8CB7-258BC6FBB408}"/>
              </a:ext>
            </a:extLst>
          </p:cNvPr>
          <p:cNvSpPr>
            <a:spLocks noGrp="1"/>
          </p:cNvSpPr>
          <p:nvPr>
            <p:ph type="title"/>
          </p:nvPr>
        </p:nvSpPr>
        <p:spPr>
          <a:xfrm>
            <a:off x="585216" y="2534625"/>
            <a:ext cx="6400800" cy="997196"/>
          </a:xfrm>
        </p:spPr>
        <p:txBody>
          <a:bodyPr/>
          <a:lstStyle/>
          <a:p>
            <a:r>
              <a:rPr lang="en-US" dirty="0"/>
              <a:t>Solution: </a:t>
            </a:r>
            <a:r>
              <a:rPr lang="en-US" dirty="0">
                <a:solidFill>
                  <a:srgbClr val="D83B01"/>
                </a:solidFill>
              </a:rPr>
              <a:t>Hybrid App patterns, 1:1 engagements</a:t>
            </a:r>
          </a:p>
        </p:txBody>
      </p:sp>
    </p:spTree>
    <p:extLst>
      <p:ext uri="{BB962C8B-B14F-4D97-AF65-F5344CB8AC3E}">
        <p14:creationId xmlns:p14="http://schemas.microsoft.com/office/powerpoint/2010/main" val="32153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E69E5-2442-49B6-8D17-6E919F2934A8}"/>
              </a:ext>
            </a:extLst>
          </p:cNvPr>
          <p:cNvSpPr>
            <a:spLocks noGrp="1"/>
          </p:cNvSpPr>
          <p:nvPr>
            <p:ph type="title"/>
          </p:nvPr>
        </p:nvSpPr>
        <p:spPr>
          <a:xfrm>
            <a:off x="588263" y="3824936"/>
            <a:ext cx="11018520" cy="553998"/>
          </a:xfrm>
        </p:spPr>
        <p:txBody>
          <a:bodyPr/>
          <a:lstStyle/>
          <a:p>
            <a:r>
              <a:rPr lang="en-US" dirty="0"/>
              <a:t>Support from more tools coming soon…</a:t>
            </a:r>
          </a:p>
        </p:txBody>
      </p:sp>
      <p:pic>
        <p:nvPicPr>
          <p:cNvPr id="9" name="Picture 8" descr="A close up of a sign&#10;&#10;Description generated with high confidence">
            <a:extLst>
              <a:ext uri="{FF2B5EF4-FFF2-40B4-BE49-F238E27FC236}">
                <a16:creationId xmlns:a16="http://schemas.microsoft.com/office/drawing/2014/main" id="{7CBC3E1F-D186-4B24-9091-B5677ECDBF81}"/>
              </a:ext>
            </a:extLst>
          </p:cNvPr>
          <p:cNvPicPr>
            <a:picLocks noChangeAspect="1"/>
          </p:cNvPicPr>
          <p:nvPr/>
        </p:nvPicPr>
        <p:blipFill>
          <a:blip r:embed="rId2"/>
          <a:stretch>
            <a:fillRect/>
          </a:stretch>
        </p:blipFill>
        <p:spPr>
          <a:xfrm>
            <a:off x="3432848" y="4976095"/>
            <a:ext cx="1222007" cy="1503680"/>
          </a:xfrm>
          <a:prstGeom prst="rect">
            <a:avLst/>
          </a:prstGeom>
        </p:spPr>
      </p:pic>
      <p:grpSp>
        <p:nvGrpSpPr>
          <p:cNvPr id="11" name="Group 10">
            <a:extLst>
              <a:ext uri="{FF2B5EF4-FFF2-40B4-BE49-F238E27FC236}">
                <a16:creationId xmlns:a16="http://schemas.microsoft.com/office/drawing/2014/main" id="{70219532-76D0-4269-852F-3FDE91FABAB4}"/>
              </a:ext>
            </a:extLst>
          </p:cNvPr>
          <p:cNvGrpSpPr/>
          <p:nvPr/>
        </p:nvGrpSpPr>
        <p:grpSpPr>
          <a:xfrm>
            <a:off x="5152739" y="1511311"/>
            <a:ext cx="1483360" cy="1622068"/>
            <a:chOff x="4711930" y="4778732"/>
            <a:chExt cx="1483360" cy="1622068"/>
          </a:xfrm>
        </p:grpSpPr>
        <p:pic>
          <p:nvPicPr>
            <p:cNvPr id="7" name="Picture 6">
              <a:extLst>
                <a:ext uri="{FF2B5EF4-FFF2-40B4-BE49-F238E27FC236}">
                  <a16:creationId xmlns:a16="http://schemas.microsoft.com/office/drawing/2014/main" id="{49290F72-1915-4FF8-945C-BEE0AA0B369D}"/>
                </a:ext>
              </a:extLst>
            </p:cNvPr>
            <p:cNvPicPr>
              <a:picLocks noChangeAspect="1"/>
            </p:cNvPicPr>
            <p:nvPr/>
          </p:nvPicPr>
          <p:blipFill rotWithShape="1">
            <a:blip r:embed="rId3"/>
            <a:srcRect t="68891"/>
            <a:stretch/>
          </p:blipFill>
          <p:spPr>
            <a:xfrm>
              <a:off x="4813760" y="6194784"/>
              <a:ext cx="1279700" cy="206016"/>
            </a:xfrm>
            <a:prstGeom prst="rect">
              <a:avLst/>
            </a:prstGeom>
          </p:spPr>
        </p:pic>
        <p:pic>
          <p:nvPicPr>
            <p:cNvPr id="10" name="Picture 9">
              <a:extLst>
                <a:ext uri="{FF2B5EF4-FFF2-40B4-BE49-F238E27FC236}">
                  <a16:creationId xmlns:a16="http://schemas.microsoft.com/office/drawing/2014/main" id="{CCE45F6D-CBF8-4995-8193-17198EF8B521}"/>
                </a:ext>
              </a:extLst>
            </p:cNvPr>
            <p:cNvPicPr>
              <a:picLocks noChangeAspect="1"/>
            </p:cNvPicPr>
            <p:nvPr/>
          </p:nvPicPr>
          <p:blipFill rotWithShape="1">
            <a:blip r:embed="rId3"/>
            <a:srcRect l="29677" r="31443" b="28278"/>
            <a:stretch/>
          </p:blipFill>
          <p:spPr>
            <a:xfrm>
              <a:off x="4711930" y="4778732"/>
              <a:ext cx="1483360" cy="1416052"/>
            </a:xfrm>
            <a:prstGeom prst="rect">
              <a:avLst/>
            </a:prstGeom>
          </p:spPr>
        </p:pic>
      </p:grpSp>
      <p:pic>
        <p:nvPicPr>
          <p:cNvPr id="13" name="Picture 12">
            <a:extLst>
              <a:ext uri="{FF2B5EF4-FFF2-40B4-BE49-F238E27FC236}">
                <a16:creationId xmlns:a16="http://schemas.microsoft.com/office/drawing/2014/main" id="{4814E332-48EB-4153-A169-649FCEF7C6C0}"/>
              </a:ext>
            </a:extLst>
          </p:cNvPr>
          <p:cNvPicPr>
            <a:picLocks noChangeAspect="1"/>
          </p:cNvPicPr>
          <p:nvPr/>
        </p:nvPicPr>
        <p:blipFill>
          <a:blip r:embed="rId4"/>
          <a:stretch>
            <a:fillRect/>
          </a:stretch>
        </p:blipFill>
        <p:spPr>
          <a:xfrm>
            <a:off x="6724685" y="4650662"/>
            <a:ext cx="2066548" cy="2063500"/>
          </a:xfrm>
          <a:prstGeom prst="rect">
            <a:avLst/>
          </a:prstGeom>
        </p:spPr>
      </p:pic>
      <p:grpSp>
        <p:nvGrpSpPr>
          <p:cNvPr id="15" name="Group 14">
            <a:extLst>
              <a:ext uri="{FF2B5EF4-FFF2-40B4-BE49-F238E27FC236}">
                <a16:creationId xmlns:a16="http://schemas.microsoft.com/office/drawing/2014/main" id="{1D681D21-BE70-4F7F-ABE9-4A0F4DE4AA39}"/>
              </a:ext>
            </a:extLst>
          </p:cNvPr>
          <p:cNvGrpSpPr/>
          <p:nvPr/>
        </p:nvGrpSpPr>
        <p:grpSpPr>
          <a:xfrm>
            <a:off x="986565" y="1704227"/>
            <a:ext cx="2354737" cy="1523549"/>
            <a:chOff x="-28144" y="5110819"/>
            <a:chExt cx="2354737" cy="1523549"/>
          </a:xfrm>
        </p:grpSpPr>
        <p:pic>
          <p:nvPicPr>
            <p:cNvPr id="5" name="Picture 4">
              <a:extLst>
                <a:ext uri="{FF2B5EF4-FFF2-40B4-BE49-F238E27FC236}">
                  <a16:creationId xmlns:a16="http://schemas.microsoft.com/office/drawing/2014/main" id="{FF6C4734-86D5-4675-8839-CE8DB752D7BC}"/>
                </a:ext>
              </a:extLst>
            </p:cNvPr>
            <p:cNvPicPr>
              <a:picLocks noChangeAspect="1"/>
            </p:cNvPicPr>
            <p:nvPr/>
          </p:nvPicPr>
          <p:blipFill>
            <a:blip r:embed="rId5"/>
            <a:stretch>
              <a:fillRect/>
            </a:stretch>
          </p:blipFill>
          <p:spPr>
            <a:xfrm>
              <a:off x="-28144" y="5110819"/>
              <a:ext cx="2354737" cy="1236237"/>
            </a:xfrm>
            <a:prstGeom prst="rect">
              <a:avLst/>
            </a:prstGeom>
          </p:spPr>
        </p:pic>
        <p:sp>
          <p:nvSpPr>
            <p:cNvPr id="14" name="TextBox 13">
              <a:extLst>
                <a:ext uri="{FF2B5EF4-FFF2-40B4-BE49-F238E27FC236}">
                  <a16:creationId xmlns:a16="http://schemas.microsoft.com/office/drawing/2014/main" id="{69D1891E-6FEB-4FC6-BA7A-14366752E229}"/>
                </a:ext>
              </a:extLst>
            </p:cNvPr>
            <p:cNvSpPr txBox="1"/>
            <p:nvPr/>
          </p:nvSpPr>
          <p:spPr>
            <a:xfrm>
              <a:off x="173124" y="6357369"/>
              <a:ext cx="1952201" cy="276999"/>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Azure Service Fabric</a:t>
              </a:r>
            </a:p>
          </p:txBody>
        </p:sp>
      </p:grpSp>
      <p:sp>
        <p:nvSpPr>
          <p:cNvPr id="12" name="Title 1">
            <a:extLst>
              <a:ext uri="{FF2B5EF4-FFF2-40B4-BE49-F238E27FC236}">
                <a16:creationId xmlns:a16="http://schemas.microsoft.com/office/drawing/2014/main" id="{8E94CCFC-B4AC-47C2-9898-B48BEAAD443E}"/>
              </a:ext>
            </a:extLst>
          </p:cNvPr>
          <p:cNvSpPr txBox="1">
            <a:spLocks/>
          </p:cNvSpPr>
          <p:nvPr/>
        </p:nvSpPr>
        <p:spPr>
          <a:xfrm>
            <a:off x="588263" y="32721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Tools Available Today</a:t>
            </a:r>
          </a:p>
        </p:txBody>
      </p:sp>
      <p:pic>
        <p:nvPicPr>
          <p:cNvPr id="4" name="Picture 3">
            <a:extLst>
              <a:ext uri="{FF2B5EF4-FFF2-40B4-BE49-F238E27FC236}">
                <a16:creationId xmlns:a16="http://schemas.microsoft.com/office/drawing/2014/main" id="{B6BD45F5-0681-4639-9F06-06DFE183D0BA}"/>
              </a:ext>
            </a:extLst>
          </p:cNvPr>
          <p:cNvPicPr>
            <a:picLocks noChangeAspect="1"/>
          </p:cNvPicPr>
          <p:nvPr/>
        </p:nvPicPr>
        <p:blipFill>
          <a:blip r:embed="rId6"/>
          <a:stretch>
            <a:fillRect/>
          </a:stretch>
        </p:blipFill>
        <p:spPr>
          <a:xfrm>
            <a:off x="8549366" y="1514079"/>
            <a:ext cx="1598343" cy="1707563"/>
          </a:xfrm>
          <a:prstGeom prst="rect">
            <a:avLst/>
          </a:prstGeom>
        </p:spPr>
      </p:pic>
    </p:spTree>
    <p:extLst>
      <p:ext uri="{BB962C8B-B14F-4D97-AF65-F5344CB8AC3E}">
        <p14:creationId xmlns:p14="http://schemas.microsoft.com/office/powerpoint/2010/main" val="2585141619"/>
      </p:ext>
    </p:extLst>
  </p:cSld>
  <p:clrMapOvr>
    <a:masterClrMapping/>
  </p:clrMapOvr>
  <p:transition>
    <p:fade/>
  </p:transition>
</p:sld>
</file>

<file path=ppt/slides/slide4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a:xfrm>
            <a:off x="5129267" y="1635896"/>
            <a:ext cx="6769045" cy="1793104"/>
          </a:xfrm>
        </p:spPr>
        <p:txBody>
          <a:bodyPr/>
          <a:lstStyle/>
          <a:p>
            <a:r>
              <a:rPr lang="en-US" sz="2800" dirty="0"/>
              <a:t>Please evaluate this session through </a:t>
            </a:r>
            <a:r>
              <a:rPr lang="en-US" sz="2800" dirty="0" err="1"/>
              <a:t>MyEvaluations</a:t>
            </a:r>
            <a:r>
              <a:rPr lang="en-US" sz="2800" dirty="0"/>
              <a:t> on the mobile app</a:t>
            </a:r>
            <a:br>
              <a:rPr lang="en-US" sz="2800" dirty="0"/>
            </a:br>
            <a:r>
              <a:rPr lang="en-US" sz="2800" dirty="0"/>
              <a:t>or website.</a:t>
            </a:r>
          </a:p>
          <a:p>
            <a:r>
              <a:rPr lang="en-US" sz="2400" dirty="0">
                <a:latin typeface="+mj-lt"/>
              </a:rPr>
              <a:t>Download the app:</a:t>
            </a:r>
            <a:br>
              <a:rPr lang="en-US" sz="2400" dirty="0">
                <a:latin typeface="+mj-lt"/>
              </a:rPr>
            </a:br>
            <a:r>
              <a:rPr lang="en-US" dirty="0">
                <a:hlinkClick r:id="rId3"/>
              </a:rPr>
              <a:t>https://aka.ms/ignite.mobileApp</a:t>
            </a:r>
            <a:endParaRPr lang="en-US" dirty="0"/>
          </a:p>
          <a:p>
            <a:r>
              <a:rPr lang="en-US" sz="2400" dirty="0">
                <a:latin typeface="+mj-lt"/>
              </a:rPr>
              <a:t>Go to the website: </a:t>
            </a:r>
            <a:r>
              <a:rPr lang="en-US" dirty="0">
                <a:hlinkClick r:id="rId4"/>
              </a:rPr>
              <a:t>https://myignite.techcommunity.microsoft.com/evaluations</a:t>
            </a:r>
            <a:r>
              <a:rPr lang="en-US" dirty="0"/>
              <a:t> </a:t>
            </a:r>
            <a:endParaRPr lang="en-US" sz="2400" dirty="0">
              <a:latin typeface="+mj-lt"/>
            </a:endParaRPr>
          </a:p>
        </p:txBody>
      </p:sp>
    </p:spTree>
    <p:extLst>
      <p:ext uri="{BB962C8B-B14F-4D97-AF65-F5344CB8AC3E}">
        <p14:creationId xmlns:p14="http://schemas.microsoft.com/office/powerpoint/2010/main" val="25260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4.xml><?xml version="1.0" encoding="utf-8"?>
<p:sld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3113-2519-47B1-8444-7844726F4C61}"/>
              </a:ext>
            </a:extLst>
          </p:cNvPr>
          <p:cNvSpPr>
            <a:spLocks noGrp="1"/>
          </p:cNvSpPr>
          <p:nvPr>
            <p:ph type="title"/>
          </p:nvPr>
        </p:nvSpPr>
        <p:spPr/>
        <p:txBody>
          <a:bodyPr/>
          <a:lstStyle/>
          <a:p>
            <a:r>
              <a:rPr lang="en-US"/>
              <a:t>Agenda</a:t>
            </a:r>
          </a:p>
        </p:txBody>
      </p:sp>
      <p:graphicFrame>
        <p:nvGraphicFramePr>
          <p:cNvPr id="4" name="Diagram 3">
            <a:extLst>
              <a:ext uri="{FF2B5EF4-FFF2-40B4-BE49-F238E27FC236}">
                <a16:creationId xmlns:a16="http://schemas.microsoft.com/office/drawing/2014/main" id="{24174E1D-FF01-43B0-8401-81F650B08028}"/>
              </a:ext>
            </a:extLst>
          </p:cNvPr>
          <p:cNvGraphicFramePr/>
          <p:nvPr>
            <p:extLst>
              <p:ext uri="{D42A27DB-BD31-4B8C-83A1-F6EECF244321}">
                <p14:modId xmlns:p14="http://schemas.microsoft.com/office/powerpoint/2010/main" val="3573971603"/>
              </p:ext>
            </p:extLst>
          </p:nvPr>
        </p:nvGraphicFramePr>
        <p:xfrm>
          <a:off x="337820" y="2383979"/>
          <a:ext cx="11516360" cy="2090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7589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6FEEFBA-475E-482B-89B8-B31096362ABF}"/>
                                            </p:graphicEl>
                                          </p:spTgt>
                                        </p:tgtEl>
                                        <p:attrNameLst>
                                          <p:attrName>style.visibility</p:attrName>
                                        </p:attrNameLst>
                                      </p:cBhvr>
                                      <p:to>
                                        <p:strVal val="visible"/>
                                      </p:to>
                                    </p:set>
                                    <p:animEffect transition="in" filter="fade">
                                      <p:cBhvr>
                                        <p:cTn id="7" dur="500"/>
                                        <p:tgtEl>
                                          <p:spTgt spid="4">
                                            <p:graphicEl>
                                              <a:dgm id="{B6FEEFBA-475E-482B-89B8-B31096362AB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3139BFE-9899-4752-9298-E0FB395DFD8E}"/>
                                            </p:graphicEl>
                                          </p:spTgt>
                                        </p:tgtEl>
                                        <p:attrNameLst>
                                          <p:attrName>style.visibility</p:attrName>
                                        </p:attrNameLst>
                                      </p:cBhvr>
                                      <p:to>
                                        <p:strVal val="visible"/>
                                      </p:to>
                                    </p:set>
                                    <p:animEffect transition="in" filter="fade">
                                      <p:cBhvr>
                                        <p:cTn id="12" dur="500"/>
                                        <p:tgtEl>
                                          <p:spTgt spid="4">
                                            <p:graphicEl>
                                              <a:dgm id="{E3139BFE-9899-4752-9298-E0FB395DFD8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BA2547E7-9C06-485A-BE4B-DB5E85051C21}"/>
                                            </p:graphicEl>
                                          </p:spTgt>
                                        </p:tgtEl>
                                        <p:attrNameLst>
                                          <p:attrName>style.visibility</p:attrName>
                                        </p:attrNameLst>
                                      </p:cBhvr>
                                      <p:to>
                                        <p:strVal val="visible"/>
                                      </p:to>
                                    </p:set>
                                    <p:animEffect transition="in" filter="fade">
                                      <p:cBhvr>
                                        <p:cTn id="17" dur="500"/>
                                        <p:tgtEl>
                                          <p:spTgt spid="4">
                                            <p:graphicEl>
                                              <a:dgm id="{BA2547E7-9C06-485A-BE4B-DB5E85051C2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3CEF260-6A01-444C-BCFF-0173F7499B4F}"/>
                                            </p:graphicEl>
                                          </p:spTgt>
                                        </p:tgtEl>
                                        <p:attrNameLst>
                                          <p:attrName>style.visibility</p:attrName>
                                        </p:attrNameLst>
                                      </p:cBhvr>
                                      <p:to>
                                        <p:strVal val="visible"/>
                                      </p:to>
                                    </p:set>
                                    <p:animEffect transition="in" filter="fade">
                                      <p:cBhvr>
                                        <p:cTn id="22" dur="500"/>
                                        <p:tgtEl>
                                          <p:spTgt spid="4">
                                            <p:graphicEl>
                                              <a:dgm id="{23CEF260-6A01-444C-BCFF-0173F7499B4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xml><?xml version="1.0" encoding="utf-8"?>
<p:sld xmlns:a14="http://schemas.microsoft.com/office/drawing/2010/main"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0832" y="1708089"/>
            <a:ext cx="7677086" cy="4348185"/>
          </a:xfrm>
          <a:prstGeom prst="rect">
            <a:avLst/>
          </a:prstGeom>
          <a:noFill/>
        </p:spPr>
      </p:pic>
      <p:grpSp>
        <p:nvGrpSpPr>
          <p:cNvPr id="2" name="Group 1"/>
          <p:cNvGrpSpPr/>
          <p:nvPr/>
        </p:nvGrpSpPr>
        <p:grpSpPr>
          <a:xfrm>
            <a:off x="5484579" y="801727"/>
            <a:ext cx="1646319" cy="1155769"/>
            <a:chOff x="5594555" y="817306"/>
            <a:chExt cx="1679331" cy="1178945"/>
          </a:xfrm>
          <a:solidFill>
            <a:srgbClr val="5C2D91"/>
          </a:solidFill>
        </p:grpSpPr>
        <p:sp>
          <p:nvSpPr>
            <p:cNvPr id="6" name="Rectangle 5"/>
            <p:cNvSpPr/>
            <p:nvPr/>
          </p:nvSpPr>
          <p:spPr bwMode="auto">
            <a:xfrm>
              <a:off x="5594555" y="817306"/>
              <a:ext cx="1679331" cy="7954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defRPr/>
              </a:pPr>
              <a:r>
                <a:rPr lang="en-US" sz="1372">
                  <a:solidFill>
                    <a:srgbClr val="FFFFFF"/>
                  </a:solidFill>
                  <a:latin typeface="Segoe UI"/>
                </a:rPr>
                <a:t>“Development </a:t>
              </a:r>
              <a:br>
                <a:rPr lang="en-US" sz="1372">
                  <a:solidFill>
                    <a:srgbClr val="FFFFFF"/>
                  </a:solidFill>
                  <a:latin typeface="Segoe UI"/>
                </a:rPr>
              </a:br>
              <a:r>
                <a:rPr lang="en-US" sz="1372">
                  <a:solidFill>
                    <a:srgbClr val="FFFFFF"/>
                  </a:solidFill>
                  <a:latin typeface="Segoe UI"/>
                </a:rPr>
                <a:t>and Operations collaboration”</a:t>
              </a:r>
            </a:p>
          </p:txBody>
        </p:sp>
        <p:sp>
          <p:nvSpPr>
            <p:cNvPr id="7" name="Right Triangle 6"/>
            <p:cNvSpPr/>
            <p:nvPr/>
          </p:nvSpPr>
          <p:spPr bwMode="auto">
            <a:xfrm flipH="1" flipV="1">
              <a:off x="6681623" y="1597531"/>
              <a:ext cx="460997" cy="398720"/>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4158591" y="3262316"/>
            <a:ext cx="1348706" cy="944135"/>
            <a:chOff x="4241979" y="3327235"/>
            <a:chExt cx="1375750" cy="963067"/>
          </a:xfrm>
          <a:solidFill>
            <a:srgbClr val="5C2D91"/>
          </a:solidFill>
        </p:grpSpPr>
        <p:sp>
          <p:nvSpPr>
            <p:cNvPr id="8" name="Rectangle 7"/>
            <p:cNvSpPr/>
            <p:nvPr/>
          </p:nvSpPr>
          <p:spPr bwMode="auto">
            <a:xfrm>
              <a:off x="4241979" y="3327235"/>
              <a:ext cx="1375750" cy="65166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gradFill>
                    <a:gsLst>
                      <a:gs pos="2917">
                        <a:srgbClr val="FFFFFF"/>
                      </a:gs>
                      <a:gs pos="30000">
                        <a:srgbClr val="FFFFFF"/>
                      </a:gs>
                    </a:gsLst>
                    <a:lin ang="5400000" scaled="0"/>
                  </a:gradFill>
                  <a:latin typeface="Segoe UI"/>
                  <a:cs typeface="Segoe UI" panose="020B0502040204020203" pitchFamily="34" charset="0"/>
                </a:rPr>
                <a:t>“A job title”</a:t>
              </a:r>
            </a:p>
          </p:txBody>
        </p:sp>
        <p:sp>
          <p:nvSpPr>
            <p:cNvPr id="9" name="Right Triangle 8"/>
            <p:cNvSpPr/>
            <p:nvPr/>
          </p:nvSpPr>
          <p:spPr bwMode="auto">
            <a:xfrm flipH="1" flipV="1">
              <a:off x="4424025" y="3963660"/>
              <a:ext cx="377661" cy="32664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9140374" y="3003309"/>
            <a:ext cx="1711697" cy="1202261"/>
            <a:chOff x="9323657" y="3063034"/>
            <a:chExt cx="1746020" cy="1226369"/>
          </a:xfrm>
          <a:solidFill>
            <a:srgbClr val="5C2D91"/>
          </a:solidFill>
        </p:grpSpPr>
        <p:sp>
          <p:nvSpPr>
            <p:cNvPr id="10" name="Rectangle 9"/>
            <p:cNvSpPr/>
            <p:nvPr/>
          </p:nvSpPr>
          <p:spPr bwMode="auto">
            <a:xfrm>
              <a:off x="9323657" y="3063034"/>
              <a:ext cx="1746020" cy="8270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gradFill>
                    <a:gsLst>
                      <a:gs pos="2917">
                        <a:srgbClr val="FFFFFF"/>
                      </a:gs>
                      <a:gs pos="30000">
                        <a:srgbClr val="FFFFFF"/>
                      </a:gs>
                    </a:gsLst>
                    <a:lin ang="5400000" scaled="0"/>
                  </a:gradFill>
                  <a:latin typeface="Segoe UI"/>
                  <a:cs typeface="Segoe UI" panose="020B0502040204020203" pitchFamily="34" charset="0"/>
                </a:rPr>
                <a:t>“Faster and smaller releases”</a:t>
              </a:r>
            </a:p>
          </p:txBody>
        </p:sp>
        <p:sp>
          <p:nvSpPr>
            <p:cNvPr id="11" name="Right Triangle 10"/>
            <p:cNvSpPr/>
            <p:nvPr/>
          </p:nvSpPr>
          <p:spPr bwMode="auto">
            <a:xfrm flipV="1">
              <a:off x="10367932" y="3874848"/>
              <a:ext cx="479305" cy="414555"/>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7428435" y="2810040"/>
            <a:ext cx="1348706" cy="944136"/>
            <a:chOff x="7577390" y="2865891"/>
            <a:chExt cx="1375750" cy="963068"/>
          </a:xfrm>
          <a:solidFill>
            <a:srgbClr val="5C2D91"/>
          </a:solidFill>
        </p:grpSpPr>
        <p:sp>
          <p:nvSpPr>
            <p:cNvPr id="12" name="Rectangle 11"/>
            <p:cNvSpPr/>
            <p:nvPr/>
          </p:nvSpPr>
          <p:spPr bwMode="auto">
            <a:xfrm>
              <a:off x="7577390" y="2865891"/>
              <a:ext cx="1375750" cy="65166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spc="-39">
                  <a:gradFill>
                    <a:gsLst>
                      <a:gs pos="2917">
                        <a:srgbClr val="FFFFFF"/>
                      </a:gs>
                      <a:gs pos="30000">
                        <a:srgbClr val="FFFFFF"/>
                      </a:gs>
                    </a:gsLst>
                    <a:lin ang="5400000" scaled="0"/>
                  </a:gradFill>
                  <a:latin typeface="Segoe UI"/>
                  <a:cs typeface="Segoe UI" panose="020B0502040204020203" pitchFamily="34" charset="0"/>
                </a:rPr>
                <a:t>“Automation”</a:t>
              </a:r>
            </a:p>
          </p:txBody>
        </p:sp>
        <p:sp>
          <p:nvSpPr>
            <p:cNvPr id="13" name="Right Triangle 12"/>
            <p:cNvSpPr/>
            <p:nvPr/>
          </p:nvSpPr>
          <p:spPr bwMode="auto">
            <a:xfrm flipV="1">
              <a:off x="7759436" y="3502316"/>
              <a:ext cx="377661" cy="32664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Title 13">
            <a:extLst>
              <a:ext uri="{FF2B5EF4-FFF2-40B4-BE49-F238E27FC236}">
                <a16:creationId xmlns:a16="http://schemas.microsoft.com/office/drawing/2014/main" id="{095445F2-11B4-4C8C-AB97-A99269FDDCB1}"/>
              </a:ext>
            </a:extLst>
          </p:cNvPr>
          <p:cNvSpPr>
            <a:spLocks noGrp="1"/>
          </p:cNvSpPr>
          <p:nvPr>
            <p:ph type="title"/>
          </p:nvPr>
        </p:nvSpPr>
        <p:spPr/>
        <p:txBody>
          <a:bodyPr/>
          <a:lstStyle/>
          <a:p>
            <a:r>
              <a:rPr lang="en-US"/>
              <a:t>What is DevOps?</a:t>
            </a:r>
          </a:p>
        </p:txBody>
      </p:sp>
    </p:spTree>
    <p:extLst>
      <p:ext uri="{BB962C8B-B14F-4D97-AF65-F5344CB8AC3E}">
        <p14:creationId xmlns:p14="http://schemas.microsoft.com/office/powerpoint/2010/main" val="307843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84200" y="1244997"/>
            <a:ext cx="11018520" cy="2308324"/>
          </a:xfrm>
        </p:spPr>
        <p:txBody>
          <a:bodyPr/>
          <a:lstStyle/>
          <a:p>
            <a:pPr marL="0" indent="0">
              <a:buNone/>
            </a:pPr>
            <a:r>
              <a:rPr lang="en-US"/>
              <a:t>People. Process. Technology.</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313740" y="1725203"/>
            <a:ext cx="2868559" cy="3884508"/>
            <a:chOff x="366077" y="1432242"/>
            <a:chExt cx="2926080" cy="3962400"/>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7" y="1432242"/>
              <a:ext cx="2926080" cy="3962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64" tIns="761961" rIns="179285" bIns="143428" numCol="1" spcCol="0" rtlCol="0" fromWordArt="0" anchor="t" anchorCtr="0" forceAA="0" compatLnSpc="1">
              <a:prstTxWarp prst="textNoShape">
                <a:avLst/>
              </a:prstTxWarp>
              <a:noAutofit/>
            </a:bodyPr>
            <a:lstStyle/>
            <a:p>
              <a:r>
                <a:rPr lang="en-US" sz="1568" b="1"/>
                <a:t>DevOps is the union of people, process, and technology to </a:t>
              </a:r>
              <a:r>
                <a:rPr lang="en-US" sz="1568" b="1" u="sng"/>
                <a:t>enable continuous delivery of value to your end users</a:t>
              </a:r>
              <a:r>
                <a:rPr lang="en-US" sz="1568" b="1"/>
                <a:t>.</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773289" cy="1077218"/>
            </a:xfrm>
            <a:prstGeom prst="rect">
              <a:avLst/>
            </a:prstGeom>
          </p:spPr>
          <p:txBody>
            <a:bodyPr wrap="none">
              <a:spAutoFit/>
            </a:bodyPr>
            <a:lstStyle/>
            <a:p>
              <a:pPr>
                <a:defRPr/>
              </a:pPr>
              <a:r>
                <a:rPr lang="en-US" sz="6274" kern="0" spc="-10">
                  <a:ln w="3175">
                    <a:noFill/>
                  </a:ln>
                  <a:solidFill>
                    <a:srgbClr val="0078D7"/>
                  </a:solidFill>
                  <a:latin typeface="Rockwell Extra Bold" panose="02060903040505020403" pitchFamily="18" charset="0"/>
                  <a:cs typeface="Segoe UI" pitchFamily="34" charset="0"/>
                </a:rPr>
                <a:t>“</a:t>
              </a:r>
              <a:endParaRPr lang="en-US" sz="6274" kern="0">
                <a:solidFill>
                  <a:srgbClr val="0078D7"/>
                </a:solidFill>
              </a:endParaRPr>
            </a:p>
          </p:txBody>
        </p:sp>
      </p:grpSp>
      <p:sp>
        <p:nvSpPr>
          <p:cNvPr id="17" name="Oval 16">
            <a:extLst>
              <a:ext uri="{FF2B5EF4-FFF2-40B4-BE49-F238E27FC236}">
                <a16:creationId xmlns:a16="http://schemas.microsoft.com/office/drawing/2014/main" id="{A39CA227-D85A-4B39-8040-2C38C37FDC2D}"/>
              </a:ext>
            </a:extLst>
          </p:cNvPr>
          <p:cNvSpPr/>
          <p:nvPr/>
        </p:nvSpPr>
        <p:spPr bwMode="auto">
          <a:xfrm>
            <a:off x="7056500" y="3791832"/>
            <a:ext cx="1055826" cy="102285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spc="-59">
                <a:solidFill>
                  <a:schemeClr val="tx1">
                    <a:lumMod val="75000"/>
                  </a:schemeClr>
                </a:solidFill>
                <a:latin typeface="Segoe UI Semilight"/>
                <a:ea typeface="Segoe UI" pitchFamily="34" charset="0"/>
                <a:cs typeface="Segoe UI" pitchFamily="34" charset="0"/>
              </a:rPr>
              <a:t>Continuous</a:t>
            </a:r>
          </a:p>
          <a:p>
            <a:pPr algn="ctr" defTabSz="913927" fontAlgn="base">
              <a:lnSpc>
                <a:spcPct val="90000"/>
              </a:lnSpc>
              <a:spcBef>
                <a:spcPct val="0"/>
              </a:spcBef>
              <a:spcAft>
                <a:spcPct val="0"/>
              </a:spcAft>
              <a:defRPr/>
            </a:pPr>
            <a:r>
              <a:rPr lang="en-US" sz="1175" b="1">
                <a:solidFill>
                  <a:schemeClr val="tx1">
                    <a:lumMod val="75000"/>
                  </a:schemeClr>
                </a:solidFill>
                <a:latin typeface="Segoe UI Semilight"/>
                <a:ea typeface="Segoe UI" pitchFamily="34" charset="0"/>
                <a:cs typeface="Segoe UI" pitchFamily="34" charset="0"/>
              </a:rPr>
              <a:t>Delivery</a:t>
            </a:r>
          </a:p>
        </p:txBody>
      </p:sp>
      <p:grpSp>
        <p:nvGrpSpPr>
          <p:cNvPr id="18" name="Group 17">
            <a:extLst>
              <a:ext uri="{FF2B5EF4-FFF2-40B4-BE49-F238E27FC236}">
                <a16:creationId xmlns:a16="http://schemas.microsoft.com/office/drawing/2014/main" id="{D2E38200-D448-44D2-9D0B-981C39FA60CD}"/>
              </a:ext>
            </a:extLst>
          </p:cNvPr>
          <p:cNvGrpSpPr/>
          <p:nvPr/>
        </p:nvGrpSpPr>
        <p:grpSpPr>
          <a:xfrm flipH="1">
            <a:off x="5187734" y="2066237"/>
            <a:ext cx="1717904" cy="672224"/>
            <a:chOff x="7085012" y="1905000"/>
            <a:chExt cx="1752600" cy="685800"/>
          </a:xfrm>
        </p:grpSpPr>
        <p:cxnSp>
          <p:nvCxnSpPr>
            <p:cNvPr id="19" name="Straight Connector 18">
              <a:extLst>
                <a:ext uri="{FF2B5EF4-FFF2-40B4-BE49-F238E27FC236}">
                  <a16:creationId xmlns:a16="http://schemas.microsoft.com/office/drawing/2014/main" id="{0BFA4C62-3EAB-48F8-9648-7C8FFDC7B2D6}"/>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1A9EB8-19A0-45FC-944B-7411694AB744}"/>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14D28A9-FB56-4CFD-81E9-34F2BEAAF66A}"/>
              </a:ext>
            </a:extLst>
          </p:cNvPr>
          <p:cNvSpPr txBox="1"/>
          <p:nvPr/>
        </p:nvSpPr>
        <p:spPr>
          <a:xfrm>
            <a:off x="3403202" y="1842161"/>
            <a:ext cx="1676790" cy="1321058"/>
          </a:xfrm>
          <a:prstGeom prst="rect">
            <a:avLst/>
          </a:prstGeom>
          <a:noFill/>
        </p:spPr>
        <p:txBody>
          <a:bodyPr wrap="square" rtlCol="0">
            <a:spAutoFit/>
          </a:bodyPr>
          <a:lstStyle/>
          <a:p>
            <a:pPr algn="r" defTabSz="914225">
              <a:lnSpc>
                <a:spcPct val="120000"/>
              </a:lnSpc>
              <a:defRPr/>
            </a:pPr>
            <a:r>
              <a:rPr lang="en-US" sz="1961">
                <a:solidFill>
                  <a:schemeClr val="tx1">
                    <a:lumMod val="75000"/>
                  </a:schemeClr>
                </a:solidFill>
                <a:latin typeface="Segoe UI Light"/>
                <a:cs typeface="Arial" pitchFamily="34" charset="0"/>
              </a:rPr>
              <a:t>Plan &amp; Track</a:t>
            </a:r>
          </a:p>
          <a:p>
            <a:pPr algn="r" defTabSz="914225">
              <a:lnSpc>
                <a:spcPct val="120000"/>
              </a:lnSpc>
              <a:defRPr/>
            </a:pPr>
            <a:r>
              <a:rPr lang="en-US" sz="1175">
                <a:solidFill>
                  <a:schemeClr val="tx1">
                    <a:lumMod val="75000"/>
                  </a:schemeClr>
                </a:solidFill>
                <a:latin typeface="Segoe UI Light"/>
                <a:cs typeface="Arial" pitchFamily="34" charset="0"/>
              </a:rPr>
              <a:t>Agile Planning</a:t>
            </a:r>
          </a:p>
          <a:p>
            <a:pPr algn="r" defTabSz="914225">
              <a:lnSpc>
                <a:spcPct val="120000"/>
              </a:lnSpc>
              <a:defRPr/>
            </a:pPr>
            <a:r>
              <a:rPr lang="en-US" sz="1175">
                <a:solidFill>
                  <a:schemeClr val="tx1">
                    <a:lumMod val="75000"/>
                  </a:schemeClr>
                </a:solidFill>
                <a:latin typeface="Segoe UI Light"/>
                <a:cs typeface="Arial" pitchFamily="34" charset="0"/>
              </a:rPr>
              <a:t>Dashboards</a:t>
            </a:r>
          </a:p>
          <a:p>
            <a:pPr algn="r" defTabSz="914225">
              <a:lnSpc>
                <a:spcPct val="120000"/>
              </a:lnSpc>
              <a:defRPr/>
            </a:pPr>
            <a:r>
              <a:rPr lang="en-US" sz="1175">
                <a:solidFill>
                  <a:schemeClr val="tx1">
                    <a:lumMod val="75000"/>
                  </a:schemeClr>
                </a:solidFill>
                <a:latin typeface="Segoe UI Light"/>
                <a:cs typeface="Arial" pitchFamily="34" charset="0"/>
              </a:rPr>
              <a:t>Kanban Boards</a:t>
            </a:r>
          </a:p>
          <a:p>
            <a:pPr algn="r" defTabSz="914225">
              <a:lnSpc>
                <a:spcPct val="120000"/>
              </a:lnSpc>
              <a:defRPr/>
            </a:pPr>
            <a:r>
              <a:rPr lang="en-US" sz="1175">
                <a:solidFill>
                  <a:schemeClr val="tx1">
                    <a:lumMod val="75000"/>
                  </a:schemeClr>
                </a:solidFill>
                <a:latin typeface="Segoe UI Light"/>
                <a:cs typeface="Arial" pitchFamily="34" charset="0"/>
              </a:rPr>
              <a:t>Task boards</a:t>
            </a:r>
          </a:p>
        </p:txBody>
      </p:sp>
      <p:grpSp>
        <p:nvGrpSpPr>
          <p:cNvPr id="22" name="Group 21">
            <a:extLst>
              <a:ext uri="{FF2B5EF4-FFF2-40B4-BE49-F238E27FC236}">
                <a16:creationId xmlns:a16="http://schemas.microsoft.com/office/drawing/2014/main" id="{4E140EA4-82CA-4A64-BD32-9A66BE83A19E}"/>
              </a:ext>
            </a:extLst>
          </p:cNvPr>
          <p:cNvGrpSpPr/>
          <p:nvPr/>
        </p:nvGrpSpPr>
        <p:grpSpPr>
          <a:xfrm flipH="1">
            <a:off x="5187734" y="4940773"/>
            <a:ext cx="1717904" cy="672224"/>
            <a:chOff x="7085012" y="1905000"/>
            <a:chExt cx="1752600" cy="685800"/>
          </a:xfrm>
        </p:grpSpPr>
        <p:cxnSp>
          <p:nvCxnSpPr>
            <p:cNvPr id="23" name="Straight Connector 22">
              <a:extLst>
                <a:ext uri="{FF2B5EF4-FFF2-40B4-BE49-F238E27FC236}">
                  <a16:creationId xmlns:a16="http://schemas.microsoft.com/office/drawing/2014/main" id="{42E93DCD-3B30-4021-85EB-C4A100D2CF52}"/>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C637BC-A140-43B4-B8B7-42D438C0FDA5}"/>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8A9D88A3-06FE-48CA-BCAD-BD95D9D38FFF}"/>
              </a:ext>
            </a:extLst>
          </p:cNvPr>
          <p:cNvGrpSpPr/>
          <p:nvPr/>
        </p:nvGrpSpPr>
        <p:grpSpPr>
          <a:xfrm>
            <a:off x="5486502" y="2219385"/>
            <a:ext cx="2638097" cy="3087636"/>
            <a:chOff x="6667211" y="1138905"/>
            <a:chExt cx="2691378" cy="3149996"/>
          </a:xfrm>
          <a:solidFill>
            <a:srgbClr val="B4A0FF"/>
          </a:solidFill>
        </p:grpSpPr>
        <p:sp>
          <p:nvSpPr>
            <p:cNvPr id="26" name="Freeform 476">
              <a:extLst>
                <a:ext uri="{FF2B5EF4-FFF2-40B4-BE49-F238E27FC236}">
                  <a16:creationId xmlns:a16="http://schemas.microsoft.com/office/drawing/2014/main" id="{DDAF4E1F-D68A-4A69-92C9-3624E74317BD}"/>
                </a:ext>
              </a:extLst>
            </p:cNvPr>
            <p:cNvSpPr>
              <a:spLocks/>
            </p:cNvSpPr>
            <p:nvPr/>
          </p:nvSpPr>
          <p:spPr bwMode="auto">
            <a:xfrm>
              <a:off x="6686824" y="1144940"/>
              <a:ext cx="2671765" cy="3134910"/>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grpFill/>
            <a:ln w="0">
              <a:noFill/>
              <a:prstDash val="solid"/>
              <a:round/>
              <a:headEnd/>
              <a:tailEnd/>
            </a:ln>
            <a:effectLst>
              <a:innerShdw blurRad="431800" dist="317500">
                <a:prstClr val="black">
                  <a:alpha val="20000"/>
                </a:prstClr>
              </a:innerShdw>
            </a:effectLst>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sp>
          <p:nvSpPr>
            <p:cNvPr id="27" name="Freeform 483">
              <a:extLst>
                <a:ext uri="{FF2B5EF4-FFF2-40B4-BE49-F238E27FC236}">
                  <a16:creationId xmlns:a16="http://schemas.microsoft.com/office/drawing/2014/main" id="{88DE08DA-F3AD-4529-AC12-8F447B59657B}"/>
                </a:ext>
              </a:extLst>
            </p:cNvPr>
            <p:cNvSpPr>
              <a:spLocks/>
            </p:cNvSpPr>
            <p:nvPr/>
          </p:nvSpPr>
          <p:spPr bwMode="auto">
            <a:xfrm>
              <a:off x="6667211" y="1138905"/>
              <a:ext cx="2626506" cy="314999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sp>
          <p:nvSpPr>
            <p:cNvPr id="28" name="TextBox 27">
              <a:extLst>
                <a:ext uri="{FF2B5EF4-FFF2-40B4-BE49-F238E27FC236}">
                  <a16:creationId xmlns:a16="http://schemas.microsoft.com/office/drawing/2014/main" id="{03918B44-40B3-4B83-B66A-ADCE855B0E6C}"/>
                </a:ext>
              </a:extLst>
            </p:cNvPr>
            <p:cNvSpPr txBox="1"/>
            <p:nvPr/>
          </p:nvSpPr>
          <p:spPr>
            <a:xfrm>
              <a:off x="6847320" y="2420008"/>
              <a:ext cx="818717" cy="596240"/>
            </a:xfrm>
            <a:prstGeom prst="rect">
              <a:avLst/>
            </a:prstGeom>
            <a:noFill/>
          </p:spPr>
          <p:txBody>
            <a:bodyPr wrap="square" rtlCol="0">
              <a:spAutoFit/>
            </a:bodyPr>
            <a:lstStyle/>
            <a:p>
              <a:pPr defTabSz="1194744">
                <a:defRPr/>
              </a:pPr>
              <a:r>
                <a:rPr lang="en-US" sz="1567" kern="0">
                  <a:solidFill>
                    <a:schemeClr val="tx1">
                      <a:lumMod val="75000"/>
                    </a:schemeClr>
                  </a:solidFill>
                  <a:latin typeface="Segoe UI Semilight"/>
                  <a:cs typeface="Arial" pitchFamily="34" charset="0"/>
                </a:rPr>
                <a:t>Plan + Track</a:t>
              </a:r>
            </a:p>
          </p:txBody>
        </p:sp>
      </p:grpSp>
      <p:grpSp>
        <p:nvGrpSpPr>
          <p:cNvPr id="29" name="Group 28">
            <a:extLst>
              <a:ext uri="{FF2B5EF4-FFF2-40B4-BE49-F238E27FC236}">
                <a16:creationId xmlns:a16="http://schemas.microsoft.com/office/drawing/2014/main" id="{41B13F8F-3123-4671-AC9C-28F76B684570}"/>
              </a:ext>
            </a:extLst>
          </p:cNvPr>
          <p:cNvGrpSpPr/>
          <p:nvPr/>
        </p:nvGrpSpPr>
        <p:grpSpPr>
          <a:xfrm>
            <a:off x="6576342" y="2206076"/>
            <a:ext cx="3087636" cy="2575990"/>
            <a:chOff x="7779064" y="1125327"/>
            <a:chExt cx="3149996" cy="2628016"/>
          </a:xfrm>
        </p:grpSpPr>
        <p:sp>
          <p:nvSpPr>
            <p:cNvPr id="30" name="Freeform 478">
              <a:extLst>
                <a:ext uri="{FF2B5EF4-FFF2-40B4-BE49-F238E27FC236}">
                  <a16:creationId xmlns:a16="http://schemas.microsoft.com/office/drawing/2014/main" id="{375094A9-087D-4474-983B-C088D240F9B9}"/>
                </a:ext>
              </a:extLst>
            </p:cNvPr>
            <p:cNvSpPr>
              <a:spLocks/>
            </p:cNvSpPr>
            <p:nvPr/>
          </p:nvSpPr>
          <p:spPr bwMode="auto">
            <a:xfrm>
              <a:off x="7789623" y="1144940"/>
              <a:ext cx="3134910" cy="2608403"/>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rgbClr val="0078D7">
                <a:alpha val="70000"/>
              </a:srgbClr>
            </a:solidFill>
            <a:ln w="0">
              <a:noFill/>
              <a:prstDash val="solid"/>
              <a:round/>
              <a:headEnd/>
              <a:tailEnd/>
            </a:ln>
            <a:effectLst>
              <a:innerShdw blurRad="431800" dist="317500" dir="5400000">
                <a:prstClr val="black">
                  <a:alpha val="20000"/>
                </a:prstClr>
              </a:innerShdw>
            </a:effectLst>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sp>
          <p:nvSpPr>
            <p:cNvPr id="31" name="Freeform 480">
              <a:extLst>
                <a:ext uri="{FF2B5EF4-FFF2-40B4-BE49-F238E27FC236}">
                  <a16:creationId xmlns:a16="http://schemas.microsoft.com/office/drawing/2014/main" id="{1A16C201-DD2F-4C95-83D0-21C9F4397342}"/>
                </a:ext>
              </a:extLst>
            </p:cNvPr>
            <p:cNvSpPr>
              <a:spLocks/>
            </p:cNvSpPr>
            <p:nvPr/>
          </p:nvSpPr>
          <p:spPr bwMode="auto">
            <a:xfrm>
              <a:off x="7779064" y="1125327"/>
              <a:ext cx="3149996" cy="2628014"/>
            </a:xfrm>
            <a:custGeom>
              <a:avLst/>
              <a:gdLst/>
              <a:ahLst/>
              <a:cxnLst>
                <a:cxn ang="0">
                  <a:pos x="1193" y="11"/>
                </a:cxn>
                <a:cxn ang="0">
                  <a:pos x="1389" y="58"/>
                </a:cxn>
                <a:cxn ang="0">
                  <a:pos x="1572" y="142"/>
                </a:cxn>
                <a:cxn ang="0">
                  <a:pos x="1733" y="257"/>
                </a:cxn>
                <a:cxn ang="0">
                  <a:pos x="1868" y="400"/>
                </a:cxn>
                <a:cxn ang="0">
                  <a:pos x="1974" y="564"/>
                </a:cxn>
                <a:cxn ang="0">
                  <a:pos x="2045" y="743"/>
                </a:cxn>
                <a:cxn ang="0">
                  <a:pos x="2082" y="929"/>
                </a:cxn>
                <a:cxn ang="0">
                  <a:pos x="2085" y="1117"/>
                </a:cxn>
                <a:cxn ang="0">
                  <a:pos x="2056" y="1300"/>
                </a:cxn>
                <a:cxn ang="0">
                  <a:pos x="2037" y="1360"/>
                </a:cxn>
                <a:cxn ang="0">
                  <a:pos x="2074" y="1179"/>
                </a:cxn>
                <a:cxn ang="0">
                  <a:pos x="2078" y="993"/>
                </a:cxn>
                <a:cxn ang="0">
                  <a:pos x="2049" y="808"/>
                </a:cxn>
                <a:cxn ang="0">
                  <a:pos x="1987" y="629"/>
                </a:cxn>
                <a:cxn ang="0">
                  <a:pos x="1892" y="464"/>
                </a:cxn>
                <a:cxn ang="0">
                  <a:pos x="1767" y="316"/>
                </a:cxn>
                <a:cxn ang="0">
                  <a:pos x="1615" y="196"/>
                </a:cxn>
                <a:cxn ang="0">
                  <a:pos x="1443" y="105"/>
                </a:cxn>
                <a:cxn ang="0">
                  <a:pos x="1255" y="47"/>
                </a:cxn>
                <a:cxn ang="0">
                  <a:pos x="1058" y="26"/>
                </a:cxn>
                <a:cxn ang="0">
                  <a:pos x="859" y="43"/>
                </a:cxn>
                <a:cxn ang="0">
                  <a:pos x="655" y="102"/>
                </a:cxn>
                <a:cxn ang="0">
                  <a:pos x="471" y="202"/>
                </a:cxn>
                <a:cxn ang="0">
                  <a:pos x="310" y="336"/>
                </a:cxn>
                <a:cxn ang="0">
                  <a:pos x="180" y="498"/>
                </a:cxn>
                <a:cxn ang="0">
                  <a:pos x="86" y="680"/>
                </a:cxn>
                <a:cxn ang="0">
                  <a:pos x="31" y="876"/>
                </a:cxn>
                <a:cxn ang="0">
                  <a:pos x="15" y="1077"/>
                </a:cxn>
                <a:cxn ang="0">
                  <a:pos x="38" y="1276"/>
                </a:cxn>
                <a:cxn ang="0">
                  <a:pos x="98" y="1466"/>
                </a:cxn>
                <a:cxn ang="0">
                  <a:pos x="191" y="1638"/>
                </a:cxn>
                <a:cxn ang="0">
                  <a:pos x="227" y="1693"/>
                </a:cxn>
                <a:cxn ang="0">
                  <a:pos x="120" y="1528"/>
                </a:cxn>
                <a:cxn ang="0">
                  <a:pos x="45" y="1343"/>
                </a:cxn>
                <a:cxn ang="0">
                  <a:pos x="6" y="1146"/>
                </a:cxn>
                <a:cxn ang="0">
                  <a:pos x="5" y="942"/>
                </a:cxn>
                <a:cxn ang="0">
                  <a:pos x="46" y="739"/>
                </a:cxn>
                <a:cxn ang="0">
                  <a:pos x="120" y="557"/>
                </a:cxn>
                <a:cxn ang="0">
                  <a:pos x="230" y="391"/>
                </a:cxn>
                <a:cxn ang="0">
                  <a:pos x="370" y="247"/>
                </a:cxn>
                <a:cxn ang="0">
                  <a:pos x="535" y="132"/>
                </a:cxn>
                <a:cxn ang="0">
                  <a:pos x="722" y="50"/>
                </a:cxn>
                <a:cxn ang="0">
                  <a:pos x="923" y="7"/>
                </a:cxn>
              </a:cxnLst>
              <a:rect l="0" t="0" r="r" b="b"/>
              <a:pathLst>
                <a:path w="2088" h="1742">
                  <a:moveTo>
                    <a:pt x="1058" y="0"/>
                  </a:moveTo>
                  <a:lnTo>
                    <a:pt x="1126" y="3"/>
                  </a:lnTo>
                  <a:lnTo>
                    <a:pt x="1193" y="11"/>
                  </a:lnTo>
                  <a:lnTo>
                    <a:pt x="1260" y="22"/>
                  </a:lnTo>
                  <a:lnTo>
                    <a:pt x="1326" y="38"/>
                  </a:lnTo>
                  <a:lnTo>
                    <a:pt x="1389" y="58"/>
                  </a:lnTo>
                  <a:lnTo>
                    <a:pt x="1452" y="82"/>
                  </a:lnTo>
                  <a:lnTo>
                    <a:pt x="1513" y="111"/>
                  </a:lnTo>
                  <a:lnTo>
                    <a:pt x="1572" y="142"/>
                  </a:lnTo>
                  <a:lnTo>
                    <a:pt x="1628" y="177"/>
                  </a:lnTo>
                  <a:lnTo>
                    <a:pt x="1682" y="216"/>
                  </a:lnTo>
                  <a:lnTo>
                    <a:pt x="1733" y="257"/>
                  </a:lnTo>
                  <a:lnTo>
                    <a:pt x="1782" y="301"/>
                  </a:lnTo>
                  <a:lnTo>
                    <a:pt x="1827" y="350"/>
                  </a:lnTo>
                  <a:lnTo>
                    <a:pt x="1868" y="400"/>
                  </a:lnTo>
                  <a:lnTo>
                    <a:pt x="1908" y="453"/>
                  </a:lnTo>
                  <a:lnTo>
                    <a:pt x="1943" y="508"/>
                  </a:lnTo>
                  <a:lnTo>
                    <a:pt x="1974" y="564"/>
                  </a:lnTo>
                  <a:lnTo>
                    <a:pt x="2001" y="622"/>
                  </a:lnTo>
                  <a:lnTo>
                    <a:pt x="2025" y="681"/>
                  </a:lnTo>
                  <a:lnTo>
                    <a:pt x="2045" y="743"/>
                  </a:lnTo>
                  <a:lnTo>
                    <a:pt x="2061" y="804"/>
                  </a:lnTo>
                  <a:lnTo>
                    <a:pt x="2073" y="866"/>
                  </a:lnTo>
                  <a:lnTo>
                    <a:pt x="2082" y="929"/>
                  </a:lnTo>
                  <a:lnTo>
                    <a:pt x="2087" y="992"/>
                  </a:lnTo>
                  <a:lnTo>
                    <a:pt x="2088" y="1055"/>
                  </a:lnTo>
                  <a:lnTo>
                    <a:pt x="2085" y="1117"/>
                  </a:lnTo>
                  <a:lnTo>
                    <a:pt x="2079" y="1179"/>
                  </a:lnTo>
                  <a:lnTo>
                    <a:pt x="2070" y="1240"/>
                  </a:lnTo>
                  <a:lnTo>
                    <a:pt x="2056" y="1300"/>
                  </a:lnTo>
                  <a:lnTo>
                    <a:pt x="2039" y="1360"/>
                  </a:lnTo>
                  <a:lnTo>
                    <a:pt x="2018" y="1417"/>
                  </a:lnTo>
                  <a:lnTo>
                    <a:pt x="2037" y="1360"/>
                  </a:lnTo>
                  <a:lnTo>
                    <a:pt x="2054" y="1300"/>
                  </a:lnTo>
                  <a:lnTo>
                    <a:pt x="2066" y="1240"/>
                  </a:lnTo>
                  <a:lnTo>
                    <a:pt x="2074" y="1179"/>
                  </a:lnTo>
                  <a:lnTo>
                    <a:pt x="2079" y="1117"/>
                  </a:lnTo>
                  <a:lnTo>
                    <a:pt x="2080" y="1055"/>
                  </a:lnTo>
                  <a:lnTo>
                    <a:pt x="2078" y="993"/>
                  </a:lnTo>
                  <a:lnTo>
                    <a:pt x="2072" y="931"/>
                  </a:lnTo>
                  <a:lnTo>
                    <a:pt x="2062" y="869"/>
                  </a:lnTo>
                  <a:lnTo>
                    <a:pt x="2049" y="808"/>
                  </a:lnTo>
                  <a:lnTo>
                    <a:pt x="2032" y="747"/>
                  </a:lnTo>
                  <a:lnTo>
                    <a:pt x="2012" y="688"/>
                  </a:lnTo>
                  <a:lnTo>
                    <a:pt x="1987" y="629"/>
                  </a:lnTo>
                  <a:lnTo>
                    <a:pt x="1959" y="572"/>
                  </a:lnTo>
                  <a:lnTo>
                    <a:pt x="1927" y="517"/>
                  </a:lnTo>
                  <a:lnTo>
                    <a:pt x="1892" y="464"/>
                  </a:lnTo>
                  <a:lnTo>
                    <a:pt x="1853" y="412"/>
                  </a:lnTo>
                  <a:lnTo>
                    <a:pt x="1811" y="363"/>
                  </a:lnTo>
                  <a:lnTo>
                    <a:pt x="1767" y="316"/>
                  </a:lnTo>
                  <a:lnTo>
                    <a:pt x="1719" y="273"/>
                  </a:lnTo>
                  <a:lnTo>
                    <a:pt x="1669" y="233"/>
                  </a:lnTo>
                  <a:lnTo>
                    <a:pt x="1615" y="196"/>
                  </a:lnTo>
                  <a:lnTo>
                    <a:pt x="1560" y="161"/>
                  </a:lnTo>
                  <a:lnTo>
                    <a:pt x="1503" y="131"/>
                  </a:lnTo>
                  <a:lnTo>
                    <a:pt x="1443" y="105"/>
                  </a:lnTo>
                  <a:lnTo>
                    <a:pt x="1382" y="81"/>
                  </a:lnTo>
                  <a:lnTo>
                    <a:pt x="1319" y="62"/>
                  </a:lnTo>
                  <a:lnTo>
                    <a:pt x="1255" y="47"/>
                  </a:lnTo>
                  <a:lnTo>
                    <a:pt x="1190" y="35"/>
                  </a:lnTo>
                  <a:lnTo>
                    <a:pt x="1125" y="28"/>
                  </a:lnTo>
                  <a:lnTo>
                    <a:pt x="1058" y="26"/>
                  </a:lnTo>
                  <a:lnTo>
                    <a:pt x="992" y="26"/>
                  </a:lnTo>
                  <a:lnTo>
                    <a:pt x="925" y="32"/>
                  </a:lnTo>
                  <a:lnTo>
                    <a:pt x="859" y="43"/>
                  </a:lnTo>
                  <a:lnTo>
                    <a:pt x="789" y="57"/>
                  </a:lnTo>
                  <a:lnTo>
                    <a:pt x="722" y="77"/>
                  </a:lnTo>
                  <a:lnTo>
                    <a:pt x="655" y="102"/>
                  </a:lnTo>
                  <a:lnTo>
                    <a:pt x="591" y="130"/>
                  </a:lnTo>
                  <a:lnTo>
                    <a:pt x="529" y="164"/>
                  </a:lnTo>
                  <a:lnTo>
                    <a:pt x="471" y="202"/>
                  </a:lnTo>
                  <a:lnTo>
                    <a:pt x="414" y="243"/>
                  </a:lnTo>
                  <a:lnTo>
                    <a:pt x="361" y="288"/>
                  </a:lnTo>
                  <a:lnTo>
                    <a:pt x="310" y="336"/>
                  </a:lnTo>
                  <a:lnTo>
                    <a:pt x="263" y="387"/>
                  </a:lnTo>
                  <a:lnTo>
                    <a:pt x="220" y="441"/>
                  </a:lnTo>
                  <a:lnTo>
                    <a:pt x="180" y="498"/>
                  </a:lnTo>
                  <a:lnTo>
                    <a:pt x="145" y="556"/>
                  </a:lnTo>
                  <a:lnTo>
                    <a:pt x="113" y="617"/>
                  </a:lnTo>
                  <a:lnTo>
                    <a:pt x="86" y="680"/>
                  </a:lnTo>
                  <a:lnTo>
                    <a:pt x="64" y="744"/>
                  </a:lnTo>
                  <a:lnTo>
                    <a:pt x="45" y="810"/>
                  </a:lnTo>
                  <a:lnTo>
                    <a:pt x="31" y="876"/>
                  </a:lnTo>
                  <a:lnTo>
                    <a:pt x="21" y="943"/>
                  </a:lnTo>
                  <a:lnTo>
                    <a:pt x="16" y="1010"/>
                  </a:lnTo>
                  <a:lnTo>
                    <a:pt x="15" y="1077"/>
                  </a:lnTo>
                  <a:lnTo>
                    <a:pt x="19" y="1144"/>
                  </a:lnTo>
                  <a:lnTo>
                    <a:pt x="27" y="1210"/>
                  </a:lnTo>
                  <a:lnTo>
                    <a:pt x="38" y="1276"/>
                  </a:lnTo>
                  <a:lnTo>
                    <a:pt x="55" y="1341"/>
                  </a:lnTo>
                  <a:lnTo>
                    <a:pt x="74" y="1404"/>
                  </a:lnTo>
                  <a:lnTo>
                    <a:pt x="98" y="1466"/>
                  </a:lnTo>
                  <a:lnTo>
                    <a:pt x="125" y="1526"/>
                  </a:lnTo>
                  <a:lnTo>
                    <a:pt x="156" y="1583"/>
                  </a:lnTo>
                  <a:lnTo>
                    <a:pt x="191" y="1638"/>
                  </a:lnTo>
                  <a:lnTo>
                    <a:pt x="229" y="1692"/>
                  </a:lnTo>
                  <a:lnTo>
                    <a:pt x="270" y="1742"/>
                  </a:lnTo>
                  <a:lnTo>
                    <a:pt x="227" y="1693"/>
                  </a:lnTo>
                  <a:lnTo>
                    <a:pt x="188" y="1640"/>
                  </a:lnTo>
                  <a:lnTo>
                    <a:pt x="153" y="1586"/>
                  </a:lnTo>
                  <a:lnTo>
                    <a:pt x="120" y="1528"/>
                  </a:lnTo>
                  <a:lnTo>
                    <a:pt x="91" y="1468"/>
                  </a:lnTo>
                  <a:lnTo>
                    <a:pt x="66" y="1407"/>
                  </a:lnTo>
                  <a:lnTo>
                    <a:pt x="45" y="1343"/>
                  </a:lnTo>
                  <a:lnTo>
                    <a:pt x="28" y="1279"/>
                  </a:lnTo>
                  <a:lnTo>
                    <a:pt x="14" y="1213"/>
                  </a:lnTo>
                  <a:lnTo>
                    <a:pt x="6" y="1146"/>
                  </a:lnTo>
                  <a:lnTo>
                    <a:pt x="1" y="1078"/>
                  </a:lnTo>
                  <a:lnTo>
                    <a:pt x="0" y="1010"/>
                  </a:lnTo>
                  <a:lnTo>
                    <a:pt x="5" y="942"/>
                  </a:lnTo>
                  <a:lnTo>
                    <a:pt x="14" y="874"/>
                  </a:lnTo>
                  <a:lnTo>
                    <a:pt x="27" y="806"/>
                  </a:lnTo>
                  <a:lnTo>
                    <a:pt x="46" y="739"/>
                  </a:lnTo>
                  <a:lnTo>
                    <a:pt x="67" y="677"/>
                  </a:lnTo>
                  <a:lnTo>
                    <a:pt x="92" y="616"/>
                  </a:lnTo>
                  <a:lnTo>
                    <a:pt x="120" y="557"/>
                  </a:lnTo>
                  <a:lnTo>
                    <a:pt x="153" y="499"/>
                  </a:lnTo>
                  <a:lnTo>
                    <a:pt x="190" y="444"/>
                  </a:lnTo>
                  <a:lnTo>
                    <a:pt x="230" y="391"/>
                  </a:lnTo>
                  <a:lnTo>
                    <a:pt x="274" y="340"/>
                  </a:lnTo>
                  <a:lnTo>
                    <a:pt x="320" y="293"/>
                  </a:lnTo>
                  <a:lnTo>
                    <a:pt x="370" y="247"/>
                  </a:lnTo>
                  <a:lnTo>
                    <a:pt x="422" y="206"/>
                  </a:lnTo>
                  <a:lnTo>
                    <a:pt x="477" y="167"/>
                  </a:lnTo>
                  <a:lnTo>
                    <a:pt x="535" y="132"/>
                  </a:lnTo>
                  <a:lnTo>
                    <a:pt x="595" y="101"/>
                  </a:lnTo>
                  <a:lnTo>
                    <a:pt x="658" y="74"/>
                  </a:lnTo>
                  <a:lnTo>
                    <a:pt x="722" y="50"/>
                  </a:lnTo>
                  <a:lnTo>
                    <a:pt x="788" y="32"/>
                  </a:lnTo>
                  <a:lnTo>
                    <a:pt x="855" y="18"/>
                  </a:lnTo>
                  <a:lnTo>
                    <a:pt x="923" y="7"/>
                  </a:lnTo>
                  <a:lnTo>
                    <a:pt x="991" y="1"/>
                  </a:lnTo>
                  <a:lnTo>
                    <a:pt x="1058" y="0"/>
                  </a:lnTo>
                  <a:close/>
                </a:path>
              </a:pathLst>
            </a:custGeom>
            <a:solidFill>
              <a:srgbClr val="7FAAD7"/>
            </a:solidFill>
            <a:ln w="0">
              <a:noFill/>
              <a:prstDash val="solid"/>
              <a:round/>
              <a:headEnd/>
              <a:tailEnd/>
            </a:ln>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sp>
          <p:nvSpPr>
            <p:cNvPr id="32" name="TextBox 31">
              <a:extLst>
                <a:ext uri="{FF2B5EF4-FFF2-40B4-BE49-F238E27FC236}">
                  <a16:creationId xmlns:a16="http://schemas.microsoft.com/office/drawing/2014/main" id="{999C0360-C523-4BD6-916D-2658A38DB396}"/>
                </a:ext>
              </a:extLst>
            </p:cNvPr>
            <p:cNvSpPr txBox="1"/>
            <p:nvPr/>
          </p:nvSpPr>
          <p:spPr>
            <a:xfrm>
              <a:off x="8748520" y="1459819"/>
              <a:ext cx="1217116" cy="596240"/>
            </a:xfrm>
            <a:prstGeom prst="rect">
              <a:avLst/>
            </a:prstGeom>
            <a:noFill/>
          </p:spPr>
          <p:txBody>
            <a:bodyPr wrap="square" rtlCol="0">
              <a:spAutoFit/>
            </a:bodyPr>
            <a:lstStyle/>
            <a:p>
              <a:pPr defTabSz="1194744">
                <a:defRPr/>
              </a:pPr>
              <a:r>
                <a:rPr lang="en-US" sz="1567" kern="0">
                  <a:solidFill>
                    <a:schemeClr val="tx1">
                      <a:lumMod val="75000"/>
                    </a:schemeClr>
                  </a:solidFill>
                  <a:latin typeface="Segoe UI Semilight"/>
                  <a:cs typeface="Arial" pitchFamily="34" charset="0"/>
                </a:rPr>
                <a:t>Develop + Test</a:t>
              </a:r>
            </a:p>
          </p:txBody>
        </p:sp>
      </p:grpSp>
      <p:sp>
        <p:nvSpPr>
          <p:cNvPr id="33" name="Freeform 481">
            <a:extLst>
              <a:ext uri="{FF2B5EF4-FFF2-40B4-BE49-F238E27FC236}">
                <a16:creationId xmlns:a16="http://schemas.microsoft.com/office/drawing/2014/main" id="{5898D3E4-D9A8-459C-B516-2C5E796768F4}"/>
              </a:ext>
            </a:extLst>
          </p:cNvPr>
          <p:cNvSpPr>
            <a:spLocks/>
          </p:cNvSpPr>
          <p:nvPr/>
        </p:nvSpPr>
        <p:spPr bwMode="auto">
          <a:xfrm>
            <a:off x="7101299" y="3295917"/>
            <a:ext cx="2575988" cy="3087636"/>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grpSp>
        <p:nvGrpSpPr>
          <p:cNvPr id="34" name="Group 33">
            <a:extLst>
              <a:ext uri="{FF2B5EF4-FFF2-40B4-BE49-F238E27FC236}">
                <a16:creationId xmlns:a16="http://schemas.microsoft.com/office/drawing/2014/main" id="{CA67B77C-A588-4480-8001-E2616434AF32}"/>
              </a:ext>
            </a:extLst>
          </p:cNvPr>
          <p:cNvGrpSpPr/>
          <p:nvPr/>
        </p:nvGrpSpPr>
        <p:grpSpPr>
          <a:xfrm>
            <a:off x="7037713" y="2073708"/>
            <a:ext cx="2845030" cy="4305409"/>
            <a:chOff x="7513159" y="1635152"/>
            <a:chExt cx="2845434" cy="4306019"/>
          </a:xfrm>
        </p:grpSpPr>
        <p:grpSp>
          <p:nvGrpSpPr>
            <p:cNvPr id="35" name="Group 34">
              <a:extLst>
                <a:ext uri="{FF2B5EF4-FFF2-40B4-BE49-F238E27FC236}">
                  <a16:creationId xmlns:a16="http://schemas.microsoft.com/office/drawing/2014/main" id="{2EE1B862-1F4E-4B54-96FB-916675289EE4}"/>
                </a:ext>
              </a:extLst>
            </p:cNvPr>
            <p:cNvGrpSpPr/>
            <p:nvPr/>
          </p:nvGrpSpPr>
          <p:grpSpPr>
            <a:xfrm>
              <a:off x="9195312" y="1635152"/>
              <a:ext cx="1151090" cy="271505"/>
              <a:chOff x="7085012" y="1905000"/>
              <a:chExt cx="1752600" cy="685800"/>
            </a:xfrm>
          </p:grpSpPr>
          <p:cxnSp>
            <p:nvCxnSpPr>
              <p:cNvPr id="51" name="Straight Connector 50">
                <a:extLst>
                  <a:ext uri="{FF2B5EF4-FFF2-40B4-BE49-F238E27FC236}">
                    <a16:creationId xmlns:a16="http://schemas.microsoft.com/office/drawing/2014/main" id="{0BFC4C8F-CF64-40B1-A80F-B17EAF92F2D1}"/>
                  </a:ext>
                </a:extLst>
              </p:cNvPr>
              <p:cNvCxnSpPr/>
              <p:nvPr/>
            </p:nvCxnSpPr>
            <p:spPr>
              <a:xfrm rot="5400000" flipH="1" flipV="1">
                <a:off x="7085012" y="1905000"/>
                <a:ext cx="685800" cy="68580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CB66EE-1087-4691-ADF9-FAAF53A23093}"/>
                  </a:ext>
                </a:extLst>
              </p:cNvPr>
              <p:cNvCxnSpPr/>
              <p:nvPr/>
            </p:nvCxnSpPr>
            <p:spPr>
              <a:xfrm>
                <a:off x="7770812" y="1905000"/>
                <a:ext cx="1066800" cy="1588"/>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D4A56AC5-EFD8-49CB-8CBA-C4A81DB103A6}"/>
                </a:ext>
              </a:extLst>
            </p:cNvPr>
            <p:cNvCxnSpPr>
              <a:cxnSpLocks/>
            </p:cNvCxnSpPr>
            <p:nvPr/>
          </p:nvCxnSpPr>
          <p:spPr>
            <a:xfrm>
              <a:off x="9312764" y="4573226"/>
              <a:ext cx="1045829" cy="1557"/>
            </a:xfrm>
            <a:prstGeom prst="straightConnector1">
              <a:avLst/>
            </a:prstGeom>
            <a:ln w="12700">
              <a:solidFill>
                <a:schemeClr val="tx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sp>
          <p:nvSpPr>
            <p:cNvPr id="37" name="Freeform 477">
              <a:extLst>
                <a:ext uri="{FF2B5EF4-FFF2-40B4-BE49-F238E27FC236}">
                  <a16:creationId xmlns:a16="http://schemas.microsoft.com/office/drawing/2014/main" id="{74F558D3-DEEF-43E2-92B4-C3D260EBD9C4}"/>
                </a:ext>
              </a:extLst>
            </p:cNvPr>
            <p:cNvSpPr>
              <a:spLocks/>
            </p:cNvSpPr>
            <p:nvPr/>
          </p:nvSpPr>
          <p:spPr bwMode="auto">
            <a:xfrm>
              <a:off x="7513159" y="2867887"/>
              <a:ext cx="2622201" cy="3073284"/>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rgbClr val="00BCF2"/>
            </a:solidFill>
            <a:ln w="0">
              <a:noFill/>
              <a:prstDash val="solid"/>
              <a:round/>
              <a:headEnd/>
              <a:tailEnd/>
            </a:ln>
            <a:effectLst>
              <a:innerShdw blurRad="431800" dist="317500" dir="10800000">
                <a:prstClr val="black">
                  <a:alpha val="20000"/>
                </a:prstClr>
              </a:innerShdw>
            </a:effectLst>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grpSp>
      <p:sp>
        <p:nvSpPr>
          <p:cNvPr id="53" name="TextBox 52">
            <a:extLst>
              <a:ext uri="{FF2B5EF4-FFF2-40B4-BE49-F238E27FC236}">
                <a16:creationId xmlns:a16="http://schemas.microsoft.com/office/drawing/2014/main" id="{7905B237-57E3-40E6-AAF4-0E771C8277D9}"/>
              </a:ext>
            </a:extLst>
          </p:cNvPr>
          <p:cNvSpPr txBox="1"/>
          <p:nvPr/>
        </p:nvSpPr>
        <p:spPr>
          <a:xfrm>
            <a:off x="8638762" y="4676767"/>
            <a:ext cx="915528" cy="338378"/>
          </a:xfrm>
          <a:prstGeom prst="rect">
            <a:avLst/>
          </a:prstGeom>
          <a:noFill/>
        </p:spPr>
        <p:txBody>
          <a:bodyPr wrap="square" rtlCol="0">
            <a:spAutoFit/>
          </a:bodyPr>
          <a:lstStyle/>
          <a:p>
            <a:pPr defTabSz="1194744">
              <a:defRPr/>
            </a:pPr>
            <a:r>
              <a:rPr lang="en-US" sz="1567" kern="0">
                <a:solidFill>
                  <a:schemeClr val="tx1">
                    <a:lumMod val="75000"/>
                  </a:schemeClr>
                </a:solidFill>
                <a:latin typeface="Segoe UI Semilight"/>
                <a:cs typeface="Arial" pitchFamily="34" charset="0"/>
              </a:rPr>
              <a:t>Release</a:t>
            </a:r>
          </a:p>
        </p:txBody>
      </p:sp>
      <p:sp>
        <p:nvSpPr>
          <p:cNvPr id="54" name="Freeform 482">
            <a:extLst>
              <a:ext uri="{FF2B5EF4-FFF2-40B4-BE49-F238E27FC236}">
                <a16:creationId xmlns:a16="http://schemas.microsoft.com/office/drawing/2014/main" id="{C55CE1C2-7B7F-478F-B61C-17103C3B4576}"/>
              </a:ext>
            </a:extLst>
          </p:cNvPr>
          <p:cNvSpPr>
            <a:spLocks/>
          </p:cNvSpPr>
          <p:nvPr/>
        </p:nvSpPr>
        <p:spPr bwMode="auto">
          <a:xfrm>
            <a:off x="5481137" y="3822353"/>
            <a:ext cx="3087636" cy="2575988"/>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sp>
        <p:nvSpPr>
          <p:cNvPr id="55" name="Freeform 479">
            <a:extLst>
              <a:ext uri="{FF2B5EF4-FFF2-40B4-BE49-F238E27FC236}">
                <a16:creationId xmlns:a16="http://schemas.microsoft.com/office/drawing/2014/main" id="{9DADA7B2-CFD9-4FF1-AE38-2668E3E585EA}"/>
              </a:ext>
            </a:extLst>
          </p:cNvPr>
          <p:cNvSpPr>
            <a:spLocks/>
          </p:cNvSpPr>
          <p:nvPr/>
        </p:nvSpPr>
        <p:spPr bwMode="auto">
          <a:xfrm>
            <a:off x="5487052" y="3757289"/>
            <a:ext cx="3071371" cy="2621829"/>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rgbClr val="5C2D91"/>
          </a:solidFill>
          <a:ln w="0">
            <a:noFill/>
            <a:prstDash val="solid"/>
            <a:round/>
            <a:headEnd/>
            <a:tailEnd/>
          </a:ln>
          <a:effectLst>
            <a:innerShdw blurRad="431800" dist="317500" dir="16200000">
              <a:prstClr val="black">
                <a:alpha val="20000"/>
              </a:prstClr>
            </a:innerShdw>
          </a:effectLst>
        </p:spPr>
        <p:txBody>
          <a:bodyPr vert="horz" wrap="square" lIns="89630" tIns="44814" rIns="89630" bIns="44814" numCol="1" anchor="t" anchorCtr="0" compatLnSpc="1">
            <a:prstTxWarp prst="textNoShape">
              <a:avLst/>
            </a:prstTxWarp>
          </a:bodyPr>
          <a:lstStyle/>
          <a:p>
            <a:pPr defTabSz="1194744">
              <a:defRPr/>
            </a:pPr>
            <a:endParaRPr lang="en-US" sz="2353" kern="0">
              <a:solidFill>
                <a:schemeClr val="tx1">
                  <a:lumMod val="75000"/>
                </a:schemeClr>
              </a:solidFill>
              <a:latin typeface="Calibri"/>
            </a:endParaRPr>
          </a:p>
        </p:txBody>
      </p:sp>
      <p:sp>
        <p:nvSpPr>
          <p:cNvPr id="56" name="TextBox 55">
            <a:extLst>
              <a:ext uri="{FF2B5EF4-FFF2-40B4-BE49-F238E27FC236}">
                <a16:creationId xmlns:a16="http://schemas.microsoft.com/office/drawing/2014/main" id="{A333F1DE-7EE9-49F2-AC4D-8A976BCFBC15}"/>
              </a:ext>
            </a:extLst>
          </p:cNvPr>
          <p:cNvSpPr txBox="1"/>
          <p:nvPr/>
        </p:nvSpPr>
        <p:spPr>
          <a:xfrm>
            <a:off x="6425206" y="5521606"/>
            <a:ext cx="1195063" cy="573029"/>
          </a:xfrm>
          <a:prstGeom prst="rect">
            <a:avLst/>
          </a:prstGeom>
          <a:noFill/>
        </p:spPr>
        <p:txBody>
          <a:bodyPr wrap="square" rtlCol="0">
            <a:spAutoFit/>
          </a:bodyPr>
          <a:lstStyle/>
          <a:p>
            <a:pPr defTabSz="1194744">
              <a:defRPr/>
            </a:pPr>
            <a:r>
              <a:rPr lang="en-US" sz="1567" kern="0">
                <a:solidFill>
                  <a:schemeClr val="tx1">
                    <a:lumMod val="20000"/>
                    <a:lumOff val="80000"/>
                  </a:schemeClr>
                </a:solidFill>
                <a:latin typeface="Segoe UI Semilight"/>
                <a:cs typeface="Arial" pitchFamily="34" charset="0"/>
              </a:rPr>
              <a:t>Monitor + Operate</a:t>
            </a:r>
          </a:p>
        </p:txBody>
      </p:sp>
      <p:sp>
        <p:nvSpPr>
          <p:cNvPr id="57" name="TextBox 56">
            <a:extLst>
              <a:ext uri="{FF2B5EF4-FFF2-40B4-BE49-F238E27FC236}">
                <a16:creationId xmlns:a16="http://schemas.microsoft.com/office/drawing/2014/main" id="{B8D4CBD6-7BB8-42E9-947A-3B554F428B40}"/>
              </a:ext>
            </a:extLst>
          </p:cNvPr>
          <p:cNvSpPr txBox="1"/>
          <p:nvPr/>
        </p:nvSpPr>
        <p:spPr>
          <a:xfrm>
            <a:off x="9960391" y="4816891"/>
            <a:ext cx="1755500" cy="1302216"/>
          </a:xfrm>
          <a:prstGeom prst="rect">
            <a:avLst/>
          </a:prstGeom>
          <a:noFill/>
        </p:spPr>
        <p:txBody>
          <a:bodyPr wrap="square" rtlCol="0">
            <a:spAutoFit/>
          </a:bodyPr>
          <a:lstStyle/>
          <a:p>
            <a:pPr defTabSz="914225">
              <a:lnSpc>
                <a:spcPct val="120000"/>
              </a:lnSpc>
              <a:defRPr/>
            </a:pPr>
            <a:r>
              <a:rPr lang="en-US" sz="1961">
                <a:solidFill>
                  <a:schemeClr val="tx1">
                    <a:lumMod val="75000"/>
                  </a:schemeClr>
                </a:solidFill>
                <a:latin typeface="Segoe UI Light"/>
                <a:cs typeface="Arial" pitchFamily="34" charset="0"/>
              </a:rPr>
              <a:t>Deployment</a:t>
            </a:r>
          </a:p>
          <a:p>
            <a:pPr defTabSz="914225">
              <a:lnSpc>
                <a:spcPct val="120000"/>
              </a:lnSpc>
              <a:defRPr/>
            </a:pPr>
            <a:r>
              <a:rPr lang="en-US" sz="1175">
                <a:solidFill>
                  <a:schemeClr val="tx1">
                    <a:lumMod val="75000"/>
                  </a:schemeClr>
                </a:solidFill>
                <a:latin typeface="Segoe UI Light"/>
                <a:cs typeface="Arial" pitchFamily="34" charset="0"/>
              </a:rPr>
              <a:t>Deployment of app and infrastructure</a:t>
            </a:r>
          </a:p>
          <a:p>
            <a:pPr defTabSz="914225">
              <a:lnSpc>
                <a:spcPct val="120000"/>
              </a:lnSpc>
              <a:defRPr/>
            </a:pPr>
            <a:r>
              <a:rPr lang="en-US" sz="1175">
                <a:solidFill>
                  <a:schemeClr val="tx1">
                    <a:lumMod val="75000"/>
                  </a:schemeClr>
                </a:solidFill>
                <a:latin typeface="Segoe UI Light"/>
                <a:cs typeface="Arial" pitchFamily="34" charset="0"/>
              </a:rPr>
              <a:t>PaaS, IaaS and Containers</a:t>
            </a:r>
          </a:p>
        </p:txBody>
      </p:sp>
      <p:sp>
        <p:nvSpPr>
          <p:cNvPr id="58" name="TextBox 57">
            <a:extLst>
              <a:ext uri="{FF2B5EF4-FFF2-40B4-BE49-F238E27FC236}">
                <a16:creationId xmlns:a16="http://schemas.microsoft.com/office/drawing/2014/main" id="{FF5BAE2E-6573-4985-8E70-EAAEFE99381D}"/>
              </a:ext>
            </a:extLst>
          </p:cNvPr>
          <p:cNvSpPr txBox="1"/>
          <p:nvPr/>
        </p:nvSpPr>
        <p:spPr>
          <a:xfrm>
            <a:off x="3376948" y="4738721"/>
            <a:ext cx="1714890" cy="1683130"/>
          </a:xfrm>
          <a:prstGeom prst="rect">
            <a:avLst/>
          </a:prstGeom>
          <a:noFill/>
        </p:spPr>
        <p:txBody>
          <a:bodyPr wrap="square" rtlCol="0">
            <a:spAutoFit/>
          </a:bodyPr>
          <a:lstStyle/>
          <a:p>
            <a:pPr algn="r" defTabSz="914225">
              <a:lnSpc>
                <a:spcPct val="120000"/>
              </a:lnSpc>
              <a:defRPr/>
            </a:pPr>
            <a:r>
              <a:rPr lang="en-US" sz="1961">
                <a:solidFill>
                  <a:schemeClr val="tx1">
                    <a:lumMod val="50000"/>
                  </a:schemeClr>
                </a:solidFill>
                <a:latin typeface="Segoe UI Light"/>
                <a:cs typeface="Arial" pitchFamily="34" charset="0"/>
              </a:rPr>
              <a:t>Monitoring &amp; Operations</a:t>
            </a:r>
          </a:p>
          <a:p>
            <a:pPr algn="r" defTabSz="914225">
              <a:lnSpc>
                <a:spcPct val="120000"/>
              </a:lnSpc>
              <a:defRPr/>
            </a:pPr>
            <a:r>
              <a:rPr lang="en-US" sz="1175">
                <a:solidFill>
                  <a:schemeClr val="tx1">
                    <a:lumMod val="50000"/>
                  </a:schemeClr>
                </a:solidFill>
                <a:latin typeface="Segoe UI Light"/>
                <a:cs typeface="Arial" pitchFamily="34" charset="0"/>
              </a:rPr>
              <a:t>Telemetry</a:t>
            </a:r>
          </a:p>
          <a:p>
            <a:pPr algn="r" defTabSz="914225">
              <a:lnSpc>
                <a:spcPct val="120000"/>
              </a:lnSpc>
              <a:defRPr/>
            </a:pPr>
            <a:r>
              <a:rPr lang="en-US" sz="1175">
                <a:solidFill>
                  <a:schemeClr val="tx1">
                    <a:lumMod val="50000"/>
                  </a:schemeClr>
                </a:solidFill>
                <a:latin typeface="Segoe UI Light"/>
                <a:cs typeface="Arial" pitchFamily="34" charset="0"/>
              </a:rPr>
              <a:t>Diagnostics</a:t>
            </a:r>
          </a:p>
          <a:p>
            <a:pPr algn="r" defTabSz="914225">
              <a:lnSpc>
                <a:spcPct val="120000"/>
              </a:lnSpc>
              <a:defRPr/>
            </a:pPr>
            <a:r>
              <a:rPr lang="en-US" sz="1175">
                <a:solidFill>
                  <a:schemeClr val="tx1">
                    <a:lumMod val="50000"/>
                  </a:schemeClr>
                </a:solidFill>
                <a:latin typeface="Segoe UI Light"/>
                <a:cs typeface="Arial" pitchFamily="34" charset="0"/>
              </a:rPr>
              <a:t>Analysis</a:t>
            </a:r>
          </a:p>
          <a:p>
            <a:pPr algn="r" defTabSz="914225">
              <a:lnSpc>
                <a:spcPct val="120000"/>
              </a:lnSpc>
              <a:defRPr/>
            </a:pPr>
            <a:r>
              <a:rPr lang="en-US" sz="1175">
                <a:solidFill>
                  <a:schemeClr val="tx1">
                    <a:lumMod val="50000"/>
                  </a:schemeClr>
                </a:solidFill>
                <a:latin typeface="Segoe UI Light"/>
                <a:cs typeface="Arial" pitchFamily="34" charset="0"/>
              </a:rPr>
              <a:t>Compliance</a:t>
            </a:r>
          </a:p>
        </p:txBody>
      </p:sp>
      <p:pic>
        <p:nvPicPr>
          <p:cNvPr id="59" name="Picture 58">
            <a:extLst>
              <a:ext uri="{FF2B5EF4-FFF2-40B4-BE49-F238E27FC236}">
                <a16:creationId xmlns:a16="http://schemas.microsoft.com/office/drawing/2014/main" id="{BED9890C-0066-46AF-9D92-EAF8BDC34E08}"/>
              </a:ext>
            </a:extLst>
          </p:cNvPr>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flipH="1">
            <a:off x="6694283" y="3419867"/>
            <a:ext cx="1799349" cy="1801821"/>
          </a:xfrm>
          <a:prstGeom prst="rect">
            <a:avLst/>
          </a:prstGeom>
        </p:spPr>
      </p:pic>
      <p:sp>
        <p:nvSpPr>
          <p:cNvPr id="60" name="TextBox 59">
            <a:extLst>
              <a:ext uri="{FF2B5EF4-FFF2-40B4-BE49-F238E27FC236}">
                <a16:creationId xmlns:a16="http://schemas.microsoft.com/office/drawing/2014/main" id="{F76A9DF3-AE33-44F4-BE33-98843AE33CC2}"/>
              </a:ext>
            </a:extLst>
          </p:cNvPr>
          <p:cNvSpPr txBox="1"/>
          <p:nvPr/>
        </p:nvSpPr>
        <p:spPr>
          <a:xfrm>
            <a:off x="9938587" y="1838678"/>
            <a:ext cx="2124940" cy="1736181"/>
          </a:xfrm>
          <a:prstGeom prst="rect">
            <a:avLst/>
          </a:prstGeom>
          <a:noFill/>
        </p:spPr>
        <p:txBody>
          <a:bodyPr wrap="square" rtlCol="0">
            <a:spAutoFit/>
          </a:bodyPr>
          <a:lstStyle/>
          <a:p>
            <a:pPr defTabSz="914225">
              <a:lnSpc>
                <a:spcPct val="120000"/>
              </a:lnSpc>
              <a:defRPr/>
            </a:pPr>
            <a:r>
              <a:rPr lang="en-US" sz="1961">
                <a:solidFill>
                  <a:schemeClr val="tx1">
                    <a:lumMod val="75000"/>
                  </a:schemeClr>
                </a:solidFill>
                <a:latin typeface="Segoe UI Light"/>
                <a:cs typeface="Arial" pitchFamily="34" charset="0"/>
              </a:rPr>
              <a:t>Build &amp; Test</a:t>
            </a:r>
          </a:p>
          <a:p>
            <a:pPr defTabSz="914225">
              <a:lnSpc>
                <a:spcPct val="120000"/>
              </a:lnSpc>
              <a:defRPr/>
            </a:pPr>
            <a:r>
              <a:rPr lang="en-US" sz="1175">
                <a:solidFill>
                  <a:schemeClr val="tx1">
                    <a:lumMod val="75000"/>
                  </a:schemeClr>
                </a:solidFill>
                <a:latin typeface="Segoe UI Light"/>
                <a:cs typeface="Arial" pitchFamily="34" charset="0"/>
              </a:rPr>
              <a:t>Git Source Control</a:t>
            </a:r>
          </a:p>
          <a:p>
            <a:pPr defTabSz="914225">
              <a:lnSpc>
                <a:spcPct val="120000"/>
              </a:lnSpc>
              <a:defRPr/>
            </a:pPr>
            <a:r>
              <a:rPr lang="en-US" sz="1175">
                <a:solidFill>
                  <a:schemeClr val="tx1">
                    <a:lumMod val="75000"/>
                  </a:schemeClr>
                </a:solidFill>
                <a:latin typeface="Segoe UI Light"/>
                <a:cs typeface="Arial" pitchFamily="34" charset="0"/>
              </a:rPr>
              <a:t>Modern Code Workflow</a:t>
            </a:r>
          </a:p>
          <a:p>
            <a:pPr defTabSz="914225">
              <a:lnSpc>
                <a:spcPct val="120000"/>
              </a:lnSpc>
              <a:defRPr/>
            </a:pPr>
            <a:r>
              <a:rPr lang="en-US" sz="1175">
                <a:solidFill>
                  <a:schemeClr val="tx1">
                    <a:lumMod val="75000"/>
                  </a:schemeClr>
                </a:solidFill>
                <a:latin typeface="Segoe UI Light"/>
                <a:cs typeface="Arial" pitchFamily="34" charset="0"/>
              </a:rPr>
              <a:t>Continuous Integration</a:t>
            </a:r>
          </a:p>
          <a:p>
            <a:pPr defTabSz="914225">
              <a:lnSpc>
                <a:spcPct val="120000"/>
              </a:lnSpc>
              <a:defRPr/>
            </a:pPr>
            <a:r>
              <a:rPr lang="en-US" sz="1175">
                <a:solidFill>
                  <a:schemeClr val="tx1">
                    <a:lumMod val="75000"/>
                  </a:schemeClr>
                </a:solidFill>
                <a:latin typeface="Segoe UI Light"/>
                <a:cs typeface="Arial" pitchFamily="34" charset="0"/>
              </a:rPr>
              <a:t>Continuous Testing</a:t>
            </a:r>
          </a:p>
          <a:p>
            <a:pPr defTabSz="914225">
              <a:lnSpc>
                <a:spcPct val="120000"/>
              </a:lnSpc>
              <a:defRPr/>
            </a:pPr>
            <a:r>
              <a:rPr lang="en-US" sz="1175">
                <a:solidFill>
                  <a:schemeClr val="tx1">
                    <a:lumMod val="75000"/>
                  </a:schemeClr>
                </a:solidFill>
                <a:latin typeface="Segoe UI Light"/>
                <a:cs typeface="Arial" pitchFamily="34" charset="0"/>
              </a:rPr>
              <a:t>Package Management</a:t>
            </a:r>
          </a:p>
          <a:p>
            <a:pPr defTabSz="914225">
              <a:lnSpc>
                <a:spcPct val="120000"/>
              </a:lnSpc>
              <a:defRPr/>
            </a:pPr>
            <a:r>
              <a:rPr lang="en-US" sz="1175">
                <a:solidFill>
                  <a:schemeClr val="tx1">
                    <a:lumMod val="75000"/>
                  </a:schemeClr>
                </a:solidFill>
                <a:latin typeface="Segoe UI Light"/>
                <a:cs typeface="Arial" pitchFamily="34" charset="0"/>
              </a:rPr>
              <a:t>Open Source Compliance</a:t>
            </a:r>
          </a:p>
        </p:txBody>
      </p:sp>
    </p:spTree>
    <p:extLst>
      <p:ext uri="{BB962C8B-B14F-4D97-AF65-F5344CB8AC3E}">
        <p14:creationId xmlns:p14="http://schemas.microsoft.com/office/powerpoint/2010/main" val="36347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afterEffect">
                                  <p:stCondLst>
                                    <p:cond delay="0"/>
                                  </p:stCondLst>
                                  <p:childTnLst>
                                    <p:animRot by="21600000">
                                      <p:cBhvr>
                                        <p:cTn id="6" dur="100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16="http://schemas.microsoft.com/office/drawing/2014/main" xmlns:a14="http://schemas.microsoft.com/office/drawing/2010/main" xmlns:asvg="http://schemas.microsoft.com/office/drawing/2016/SVG/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540342ED-109E-4506-82BF-228DA7FF43D3}"/>
              </a:ext>
            </a:extLst>
          </p:cNvPr>
          <p:cNvSpPr>
            <a:spLocks noGrp="1"/>
          </p:cNvSpPr>
          <p:nvPr>
            <p:ph type="title"/>
          </p:nvPr>
        </p:nvSpPr>
        <p:spPr/>
        <p:txBody>
          <a:bodyPr/>
          <a:lstStyle/>
          <a:p>
            <a:r>
              <a:rPr lang="en-US"/>
              <a:t>Azure DevOps framework</a:t>
            </a:r>
          </a:p>
        </p:txBody>
      </p:sp>
      <p:sp>
        <p:nvSpPr>
          <p:cNvPr id="143" name="Rectangle 142">
            <a:extLst>
              <a:ext uri="{FF2B5EF4-FFF2-40B4-BE49-F238E27FC236}">
                <a16:creationId xmlns:a16="http://schemas.microsoft.com/office/drawing/2014/main" id="{3E991838-0292-475E-BE6E-7DC25E750F50}"/>
              </a:ext>
            </a:extLst>
          </p:cNvPr>
          <p:cNvSpPr/>
          <p:nvPr/>
        </p:nvSpPr>
        <p:spPr>
          <a:xfrm>
            <a:off x="9865692" y="1996294"/>
            <a:ext cx="869663" cy="331899"/>
          </a:xfrm>
          <a:prstGeom prst="rect">
            <a:avLst/>
          </a:prstGeom>
        </p:spPr>
        <p:txBody>
          <a:bodyPr wrap="none">
            <a:spAutoFit/>
          </a:bodyPr>
          <a:lstStyle/>
          <a:p>
            <a:pPr algn="ctr" defTabSz="895669">
              <a:defRPr/>
            </a:pPr>
            <a:r>
              <a:rPr lang="en-US" sz="1568"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313303" y="1993898"/>
            <a:ext cx="873312" cy="336692"/>
          </a:xfrm>
          <a:prstGeom prst="rect">
            <a:avLst/>
          </a:prstGeom>
        </p:spPr>
        <p:txBody>
          <a:bodyPr wrap="none">
            <a:spAutoFit/>
          </a:bodyPr>
          <a:lstStyle/>
          <a:p>
            <a:pPr algn="ctr" defTabSz="895669">
              <a:defRPr/>
            </a:pPr>
            <a:r>
              <a:rPr lang="en-US" sz="1568"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810539" y="1993898"/>
            <a:ext cx="1347677" cy="333617"/>
          </a:xfrm>
          <a:prstGeom prst="rect">
            <a:avLst/>
          </a:prstGeom>
        </p:spPr>
        <p:txBody>
          <a:bodyPr wrap="none">
            <a:spAutoFit/>
          </a:bodyPr>
          <a:lstStyle/>
          <a:p>
            <a:pPr algn="ctr" defTabSz="895669">
              <a:defRPr/>
            </a:pPr>
            <a:r>
              <a:rPr lang="en-US" sz="1568"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281409" y="1993898"/>
            <a:ext cx="1382284" cy="331899"/>
          </a:xfrm>
          <a:prstGeom prst="rect">
            <a:avLst/>
          </a:prstGeom>
        </p:spPr>
        <p:txBody>
          <a:bodyPr wrap="none">
            <a:spAutoFit/>
          </a:bodyPr>
          <a:lstStyle/>
          <a:p>
            <a:pPr algn="ctr" defTabSz="895669">
              <a:defRPr/>
            </a:pPr>
            <a:r>
              <a:rPr lang="en-US" sz="1568"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834778" y="1993898"/>
            <a:ext cx="792333" cy="333617"/>
          </a:xfrm>
          <a:prstGeom prst="rect">
            <a:avLst/>
          </a:prstGeom>
        </p:spPr>
        <p:txBody>
          <a:bodyPr wrap="none">
            <a:spAutoFit/>
          </a:bodyPr>
          <a:lstStyle/>
          <a:p>
            <a:pPr algn="ctr" defTabSz="895669">
              <a:defRPr/>
            </a:pPr>
            <a:r>
              <a:rPr lang="en-US" sz="1568"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375356" y="1996294"/>
            <a:ext cx="637868" cy="333617"/>
          </a:xfrm>
          <a:prstGeom prst="rect">
            <a:avLst/>
          </a:prstGeom>
        </p:spPr>
        <p:txBody>
          <a:bodyPr wrap="none">
            <a:spAutoFit/>
          </a:bodyPr>
          <a:lstStyle/>
          <a:p>
            <a:pPr algn="ctr" defTabSz="895669">
              <a:defRPr/>
            </a:pPr>
            <a:r>
              <a:rPr lang="en-US" sz="1568" spc="-29">
                <a:gradFill>
                  <a:gsLst>
                    <a:gs pos="0">
                      <a:srgbClr val="0078D7"/>
                    </a:gs>
                    <a:gs pos="100000">
                      <a:srgbClr val="0078D7"/>
                    </a:gs>
                  </a:gsLst>
                  <a:lin ang="16200000" scaled="0"/>
                </a:gradFill>
                <a:latin typeface="Segoe UI" panose="020B0502040204020203" pitchFamily="34" charset="0"/>
                <a:cs typeface="Segoe UI" panose="020B0502040204020203" pitchFamily="34" charset="0"/>
              </a:rPr>
              <a:t>Code</a:t>
            </a:r>
            <a:endParaRPr lang="en-US" sz="1568">
              <a:gradFill>
                <a:gsLst>
                  <a:gs pos="0">
                    <a:srgbClr val="0078D7"/>
                  </a:gs>
                  <a:gs pos="100000">
                    <a:srgbClr val="0078D7"/>
                  </a:gs>
                </a:gsLst>
                <a:lin ang="16200000" scaled="0"/>
              </a:gradFill>
              <a:latin typeface="Segoe UI" panose="020B0502040204020203" pitchFamily="34" charset="0"/>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a:stretch>
            <a:fillRect/>
          </a:stretch>
        </p:blipFill>
        <p:spPr>
          <a:xfrm>
            <a:off x="1791860" y="4568787"/>
            <a:ext cx="361380" cy="361380"/>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9667" y="4468184"/>
            <a:ext cx="406558" cy="56258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9357" y="4527892"/>
            <a:ext cx="443172" cy="44317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7"/>
          <a:stretch>
            <a:fillRect/>
          </a:stretch>
        </p:blipFill>
        <p:spPr>
          <a:xfrm>
            <a:off x="8510204" y="4505918"/>
            <a:ext cx="487118" cy="487118"/>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17827" y="3175455"/>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385278" y="3175455"/>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143001" y="3175455"/>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777392" y="3175455"/>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296510" y="3175455"/>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27509" y="2565694"/>
            <a:ext cx="9375176" cy="594303"/>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13348" y="3175455"/>
            <a:ext cx="28360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13347" y="2565694"/>
            <a:ext cx="0" cy="609762"/>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17827" y="4746004"/>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385278" y="4746004"/>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143001" y="4746004"/>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777392" y="4746004"/>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296510" y="4746004"/>
            <a:ext cx="40286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27509" y="4761462"/>
            <a:ext cx="9375176" cy="594303"/>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24308" y="4746004"/>
            <a:ext cx="272646"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13347" y="4746005"/>
            <a:ext cx="0" cy="609762"/>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9846345" y="4555137"/>
            <a:ext cx="856341" cy="388680"/>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431136" y="3755205"/>
            <a:ext cx="0" cy="605097"/>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614308" y="3716065"/>
            <a:ext cx="0" cy="644238"/>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149283" y="3736613"/>
            <a:ext cx="0" cy="644237"/>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332455" y="3736613"/>
            <a:ext cx="0" cy="644238"/>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555" t="11928" r="30851" b="25993"/>
          <a:stretch/>
        </p:blipFill>
        <p:spPr>
          <a:xfrm>
            <a:off x="1755403" y="2937917"/>
            <a:ext cx="434296"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94700" y="3416611"/>
            <a:ext cx="955711" cy="250710"/>
          </a:xfrm>
          <a:prstGeom prst="rect">
            <a:avLst/>
          </a:prstGeom>
        </p:spPr>
        <p:txBody>
          <a:bodyPr wrap="none">
            <a:spAutoFit/>
          </a:bodyPr>
          <a:lstStyle/>
          <a:p>
            <a:pPr algn="ctr" defTabSz="895669">
              <a:defRPr/>
            </a:pPr>
            <a:r>
              <a:rPr lang="en-US" sz="102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Boards</a:t>
            </a:r>
          </a:p>
        </p:txBody>
      </p:sp>
      <p:sp>
        <p:nvSpPr>
          <p:cNvPr id="64" name="Rectangle 63">
            <a:extLst>
              <a:ext uri="{FF2B5EF4-FFF2-40B4-BE49-F238E27FC236}">
                <a16:creationId xmlns:a16="http://schemas.microsoft.com/office/drawing/2014/main" id="{F10443FF-A44C-426A-9B78-53C0538ABAC2}"/>
              </a:ext>
            </a:extLst>
          </p:cNvPr>
          <p:cNvSpPr/>
          <p:nvPr/>
        </p:nvSpPr>
        <p:spPr>
          <a:xfrm>
            <a:off x="3241505" y="3412835"/>
            <a:ext cx="914033" cy="250710"/>
          </a:xfrm>
          <a:prstGeom prst="rect">
            <a:avLst/>
          </a:prstGeom>
        </p:spPr>
        <p:txBody>
          <a:bodyPr wrap="none">
            <a:spAutoFit/>
          </a:bodyPr>
          <a:lstStyle/>
          <a:p>
            <a:pPr algn="ctr" defTabSz="895669">
              <a:defRPr/>
            </a:pPr>
            <a:r>
              <a:rPr lang="en-US" sz="102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Repos</a:t>
            </a:r>
          </a:p>
        </p:txBody>
      </p:sp>
      <p:sp>
        <p:nvSpPr>
          <p:cNvPr id="65" name="Rectangle 64">
            <a:extLst>
              <a:ext uri="{FF2B5EF4-FFF2-40B4-BE49-F238E27FC236}">
                <a16:creationId xmlns:a16="http://schemas.microsoft.com/office/drawing/2014/main" id="{83078CAD-54FF-4BA4-B420-D7462A547AE3}"/>
              </a:ext>
            </a:extLst>
          </p:cNvPr>
          <p:cNvSpPr/>
          <p:nvPr/>
        </p:nvSpPr>
        <p:spPr>
          <a:xfrm>
            <a:off x="1712561" y="4995983"/>
            <a:ext cx="510076" cy="250710"/>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Trello</a:t>
            </a:r>
          </a:p>
        </p:txBody>
      </p:sp>
      <p:sp>
        <p:nvSpPr>
          <p:cNvPr id="68" name="Rectangle 67">
            <a:extLst>
              <a:ext uri="{FF2B5EF4-FFF2-40B4-BE49-F238E27FC236}">
                <a16:creationId xmlns:a16="http://schemas.microsoft.com/office/drawing/2014/main" id="{8D6190C1-8F0F-4FC2-A466-E6477194025F}"/>
              </a:ext>
            </a:extLst>
          </p:cNvPr>
          <p:cNvSpPr/>
          <p:nvPr/>
        </p:nvSpPr>
        <p:spPr>
          <a:xfrm>
            <a:off x="3397120" y="4995983"/>
            <a:ext cx="594338" cy="248925"/>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GitHub</a:t>
            </a:r>
          </a:p>
        </p:txBody>
      </p:sp>
      <p:sp>
        <p:nvSpPr>
          <p:cNvPr id="69" name="Rectangle 68">
            <a:extLst>
              <a:ext uri="{FF2B5EF4-FFF2-40B4-BE49-F238E27FC236}">
                <a16:creationId xmlns:a16="http://schemas.microsoft.com/office/drawing/2014/main" id="{6B0DE0EC-8836-4F7E-B771-D5C1E9AE4A9E}"/>
              </a:ext>
            </a:extLst>
          </p:cNvPr>
          <p:cNvSpPr/>
          <p:nvPr/>
        </p:nvSpPr>
        <p:spPr>
          <a:xfrm>
            <a:off x="5206684" y="4995983"/>
            <a:ext cx="602197" cy="248925"/>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6877230" y="4995983"/>
            <a:ext cx="754631" cy="248925"/>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462154" y="4995983"/>
            <a:ext cx="606910" cy="248925"/>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9899358" y="4995983"/>
            <a:ext cx="732629" cy="248925"/>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9880779" y="2915492"/>
            <a:ext cx="839491" cy="831395"/>
            <a:chOff x="10078908" y="2973457"/>
            <a:chExt cx="856325" cy="84806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78908" y="3406025"/>
              <a:ext cx="856325" cy="415498"/>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Application</a:t>
              </a:r>
            </a:p>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Insights</a:t>
              </a:r>
            </a:p>
          </p:txBody>
        </p:sp>
      </p:grpSp>
      <p:grpSp>
        <p:nvGrpSpPr>
          <p:cNvPr id="18" name="Group 17">
            <a:extLst>
              <a:ext uri="{FF2B5EF4-FFF2-40B4-BE49-F238E27FC236}">
                <a16:creationId xmlns:a16="http://schemas.microsoft.com/office/drawing/2014/main" id="{3F37AFD8-3302-4706-BC5F-E3D2D96905F5}"/>
              </a:ext>
            </a:extLst>
          </p:cNvPr>
          <p:cNvGrpSpPr/>
          <p:nvPr/>
        </p:nvGrpSpPr>
        <p:grpSpPr>
          <a:xfrm>
            <a:off x="8386000" y="2939930"/>
            <a:ext cx="727916" cy="648551"/>
            <a:chOff x="8554156" y="2998385"/>
            <a:chExt cx="742512" cy="661556"/>
          </a:xfrm>
        </p:grpSpPr>
        <p:pic>
          <p:nvPicPr>
            <p:cNvPr id="193" name="Picture 192">
              <a:extLst>
                <a:ext uri="{FF2B5EF4-FFF2-40B4-BE49-F238E27FC236}">
                  <a16:creationId xmlns:a16="http://schemas.microsoft.com/office/drawing/2014/main" id="{13A7FA8C-9F1E-4024-90C8-863B5E7C2AF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741099" y="2998385"/>
              <a:ext cx="368626" cy="408864"/>
            </a:xfrm>
            <a:prstGeom prst="rect">
              <a:avLst/>
            </a:prstGeom>
          </p:spPr>
        </p:pic>
        <p:sp>
          <p:nvSpPr>
            <p:cNvPr id="76" name="Rectangle 75">
              <a:extLst>
                <a:ext uri="{FF2B5EF4-FFF2-40B4-BE49-F238E27FC236}">
                  <a16:creationId xmlns:a16="http://schemas.microsoft.com/office/drawing/2014/main" id="{89B032E7-8BCA-4A3B-8E74-99E809844083}"/>
                </a:ext>
              </a:extLst>
            </p:cNvPr>
            <p:cNvSpPr/>
            <p:nvPr/>
          </p:nvSpPr>
          <p:spPr>
            <a:xfrm>
              <a:off x="8554156" y="3406025"/>
              <a:ext cx="742512" cy="253916"/>
            </a:xfrm>
            <a:prstGeom prst="rect">
              <a:avLst/>
            </a:prstGeom>
          </p:spPr>
          <p:txBody>
            <a:bodyPr wrap="none">
              <a:spAutoFit/>
            </a:bodyPr>
            <a:lstStyle/>
            <a:p>
              <a:pPr algn="ctr" defTabSz="895669">
                <a:defRPr/>
              </a:pPr>
              <a:r>
                <a:rPr lang="en-US" sz="1029">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Key Vault</a:t>
              </a:r>
            </a:p>
          </p:txBody>
        </p:sp>
      </p:grpSp>
      <p:pic>
        <p:nvPicPr>
          <p:cNvPr id="3" name="Picture 2" descr="A picture containing object&#10;&#10;Description generated with very high confidence">
            <a:extLst>
              <a:ext uri="{FF2B5EF4-FFF2-40B4-BE49-F238E27FC236}">
                <a16:creationId xmlns:a16="http://schemas.microsoft.com/office/drawing/2014/main" id="{994D98DF-B9C1-4C33-BDAB-7C85DCDD65D6}"/>
              </a:ext>
            </a:extLst>
          </p:cNvPr>
          <p:cNvPicPr>
            <a:picLocks noChangeAspect="1"/>
          </p:cNvPicPr>
          <p:nvPr/>
        </p:nvPicPr>
        <p:blipFill>
          <a:blip r:embed="rId17"/>
          <a:stretch>
            <a:fillRect/>
          </a:stretch>
        </p:blipFill>
        <p:spPr>
          <a:xfrm>
            <a:off x="1716021" y="2951264"/>
            <a:ext cx="508026" cy="508026"/>
          </a:xfrm>
          <a:prstGeom prst="rect">
            <a:avLst/>
          </a:prstGeom>
        </p:spPr>
      </p:pic>
      <p:pic>
        <p:nvPicPr>
          <p:cNvPr id="6" name="Picture 5">
            <a:extLst>
              <a:ext uri="{FF2B5EF4-FFF2-40B4-BE49-F238E27FC236}">
                <a16:creationId xmlns:a16="http://schemas.microsoft.com/office/drawing/2014/main" id="{32DC6A99-79CD-4A03-B6C1-8ABC53AF0656}"/>
              </a:ext>
            </a:extLst>
          </p:cNvPr>
          <p:cNvPicPr>
            <a:picLocks noChangeAspect="1"/>
          </p:cNvPicPr>
          <p:nvPr/>
        </p:nvPicPr>
        <p:blipFill>
          <a:blip r:embed="rId18"/>
          <a:stretch>
            <a:fillRect/>
          </a:stretch>
        </p:blipFill>
        <p:spPr>
          <a:xfrm>
            <a:off x="3427504" y="2942993"/>
            <a:ext cx="516297" cy="516297"/>
          </a:xfrm>
          <a:prstGeom prst="rect">
            <a:avLst/>
          </a:prstGeom>
        </p:spPr>
      </p:pic>
      <p:pic>
        <p:nvPicPr>
          <p:cNvPr id="9" name="Picture 8">
            <a:extLst>
              <a:ext uri="{FF2B5EF4-FFF2-40B4-BE49-F238E27FC236}">
                <a16:creationId xmlns:a16="http://schemas.microsoft.com/office/drawing/2014/main" id="{ECAA2E9D-D421-4826-9137-DD438DB4DF50}"/>
              </a:ext>
            </a:extLst>
          </p:cNvPr>
          <p:cNvPicPr>
            <a:picLocks noChangeAspect="1"/>
          </p:cNvPicPr>
          <p:nvPr/>
        </p:nvPicPr>
        <p:blipFill>
          <a:blip r:embed="rId19"/>
          <a:stretch>
            <a:fillRect/>
          </a:stretch>
        </p:blipFill>
        <p:spPr>
          <a:xfrm>
            <a:off x="5303606" y="2967765"/>
            <a:ext cx="473533" cy="473533"/>
          </a:xfrm>
          <a:prstGeom prst="rect">
            <a:avLst/>
          </a:prstGeom>
        </p:spPr>
      </p:pic>
      <p:sp>
        <p:nvSpPr>
          <p:cNvPr id="77" name="Rectangle 76">
            <a:extLst>
              <a:ext uri="{FF2B5EF4-FFF2-40B4-BE49-F238E27FC236}">
                <a16:creationId xmlns:a16="http://schemas.microsoft.com/office/drawing/2014/main" id="{AE139453-4E0F-48B4-AB24-4980A66FF591}"/>
              </a:ext>
            </a:extLst>
          </p:cNvPr>
          <p:cNvSpPr/>
          <p:nvPr/>
        </p:nvSpPr>
        <p:spPr>
          <a:xfrm>
            <a:off x="5040647" y="3412835"/>
            <a:ext cx="1072730" cy="250710"/>
          </a:xfrm>
          <a:prstGeom prst="rect">
            <a:avLst/>
          </a:prstGeom>
        </p:spPr>
        <p:txBody>
          <a:bodyPr wrap="none">
            <a:spAutoFit/>
          </a:bodyPr>
          <a:lstStyle/>
          <a:p>
            <a:pPr algn="ctr" defTabSz="895669">
              <a:defRPr/>
            </a:pPr>
            <a:r>
              <a:rPr lang="en-US" sz="102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Pipelines</a:t>
            </a:r>
          </a:p>
        </p:txBody>
      </p:sp>
      <p:pic>
        <p:nvPicPr>
          <p:cNvPr id="78" name="Picture 77">
            <a:extLst>
              <a:ext uri="{FF2B5EF4-FFF2-40B4-BE49-F238E27FC236}">
                <a16:creationId xmlns:a16="http://schemas.microsoft.com/office/drawing/2014/main" id="{53EB0D72-C0A3-4B78-A50A-D3610AB52EFE}"/>
              </a:ext>
            </a:extLst>
          </p:cNvPr>
          <p:cNvPicPr>
            <a:picLocks noChangeAspect="1"/>
          </p:cNvPicPr>
          <p:nvPr/>
        </p:nvPicPr>
        <p:blipFill>
          <a:blip r:embed="rId19"/>
          <a:stretch>
            <a:fillRect/>
          </a:stretch>
        </p:blipFill>
        <p:spPr>
          <a:xfrm>
            <a:off x="6930154" y="2967765"/>
            <a:ext cx="473533" cy="473533"/>
          </a:xfrm>
          <a:prstGeom prst="rect">
            <a:avLst/>
          </a:prstGeom>
        </p:spPr>
      </p:pic>
      <p:sp>
        <p:nvSpPr>
          <p:cNvPr id="80" name="Rectangle 79">
            <a:extLst>
              <a:ext uri="{FF2B5EF4-FFF2-40B4-BE49-F238E27FC236}">
                <a16:creationId xmlns:a16="http://schemas.microsoft.com/office/drawing/2014/main" id="{A03D0D59-23F4-45CD-B443-D8971692F472}"/>
              </a:ext>
            </a:extLst>
          </p:cNvPr>
          <p:cNvSpPr/>
          <p:nvPr/>
        </p:nvSpPr>
        <p:spPr>
          <a:xfrm>
            <a:off x="6667195" y="3412835"/>
            <a:ext cx="1072730" cy="250710"/>
          </a:xfrm>
          <a:prstGeom prst="rect">
            <a:avLst/>
          </a:prstGeom>
        </p:spPr>
        <p:txBody>
          <a:bodyPr wrap="none">
            <a:spAutoFit/>
          </a:bodyPr>
          <a:lstStyle/>
          <a:p>
            <a:pPr algn="ctr" defTabSz="895669">
              <a:defRPr/>
            </a:pPr>
            <a:r>
              <a:rPr lang="en-US" sz="1029" dirty="0">
                <a:gradFill>
                  <a:gsLst>
                    <a:gs pos="0">
                      <a:srgbClr val="737373"/>
                    </a:gs>
                    <a:gs pos="100000">
                      <a:srgbClr val="737373"/>
                    </a:gs>
                  </a:gsLst>
                  <a:lin ang="5400000" scaled="1"/>
                </a:gradFill>
                <a:latin typeface="Segoe UI" panose="020B0502040204020203" pitchFamily="34" charset="0"/>
                <a:cs typeface="Segoe UI" panose="020B0502040204020203" pitchFamily="34" charset="0"/>
              </a:rPr>
              <a:t>Azure Pipelines</a:t>
            </a:r>
          </a:p>
        </p:txBody>
      </p:sp>
    </p:spTree>
    <p:extLst>
      <p:ext uri="{BB962C8B-B14F-4D97-AF65-F5344CB8AC3E}">
        <p14:creationId xmlns:p14="http://schemas.microsoft.com/office/powerpoint/2010/main" val="276741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fade">
                                      <p:cBhvr>
                                        <p:cTn id="15" dur="500"/>
                                        <p:tgtEl>
                                          <p:spTgt spid="1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fade">
                                      <p:cBhvr>
                                        <p:cTn id="27" dur="500"/>
                                        <p:tgtEl>
                                          <p:spTgt spid="136"/>
                                        </p:tgtEl>
                                      </p:cBhvr>
                                    </p:animEffect>
                                  </p:childTnLst>
                                </p:cTn>
                              </p:par>
                              <p:par>
                                <p:cTn id="28" presetID="10" presetClass="entr" presetSubtype="0" fill="hold" nodeType="withEffect">
                                  <p:stCondLst>
                                    <p:cond delay="0"/>
                                  </p:stCondLst>
                                  <p:childTnLst>
                                    <p:set>
                                      <p:cBhvr>
                                        <p:cTn id="29" dur="1" fill="hold">
                                          <p:stCondLst>
                                            <p:cond delay="0"/>
                                          </p:stCondLst>
                                        </p:cTn>
                                        <p:tgtEl>
                                          <p:spTgt spid="138"/>
                                        </p:tgtEl>
                                        <p:attrNameLst>
                                          <p:attrName>style.visibility</p:attrName>
                                        </p:attrNameLst>
                                      </p:cBhvr>
                                      <p:to>
                                        <p:strVal val="visible"/>
                                      </p:to>
                                    </p:set>
                                    <p:animEffect transition="in" filter="fade">
                                      <p:cBhvr>
                                        <p:cTn id="30" dur="500"/>
                                        <p:tgtEl>
                                          <p:spTgt spid="138"/>
                                        </p:tgtEl>
                                      </p:cBhvr>
                                    </p:animEffect>
                                  </p:childTnLst>
                                </p:cTn>
                              </p:par>
                              <p:par>
                                <p:cTn id="31" presetID="10"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5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fade">
                                      <p:cBhvr>
                                        <p:cTn id="38" dur="500"/>
                                        <p:tgtEl>
                                          <p:spTgt spid="155"/>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fade">
                                      <p:cBhvr>
                                        <p:cTn id="50" dur="500"/>
                                        <p:tgtEl>
                                          <p:spTgt spid="158"/>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500"/>
                                        <p:tgtEl>
                                          <p:spTgt spid="159"/>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160"/>
                                        </p:tgtEl>
                                        <p:attrNameLst>
                                          <p:attrName>style.visibility</p:attrName>
                                        </p:attrNameLst>
                                      </p:cBhvr>
                                      <p:to>
                                        <p:strVal val="visible"/>
                                      </p:to>
                                    </p:set>
                                    <p:animEffect transition="in" filter="fade">
                                      <p:cBhvr>
                                        <p:cTn id="58" dur="500"/>
                                        <p:tgtEl>
                                          <p:spTgt spid="160"/>
                                        </p:tgtEl>
                                      </p:cBhvr>
                                    </p:animEffect>
                                  </p:childTnLst>
                                </p:cTn>
                              </p:par>
                              <p:par>
                                <p:cTn id="59" presetID="10" presetClass="entr" presetSubtype="0" fill="hold" nodeType="withEffect">
                                  <p:stCondLst>
                                    <p:cond delay="0"/>
                                  </p:stCondLst>
                                  <p:childTnLst>
                                    <p:set>
                                      <p:cBhvr>
                                        <p:cTn id="60" dur="1" fill="hold">
                                          <p:stCondLst>
                                            <p:cond delay="0"/>
                                          </p:stCondLst>
                                        </p:cTn>
                                        <p:tgtEl>
                                          <p:spTgt spid="162"/>
                                        </p:tgtEl>
                                        <p:attrNameLst>
                                          <p:attrName>style.visibility</p:attrName>
                                        </p:attrNameLst>
                                      </p:cBhvr>
                                      <p:to>
                                        <p:strVal val="visible"/>
                                      </p:to>
                                    </p:set>
                                    <p:animEffect transition="in" filter="fade">
                                      <p:cBhvr>
                                        <p:cTn id="61" dur="500"/>
                                        <p:tgtEl>
                                          <p:spTgt spid="162"/>
                                        </p:tgtEl>
                                      </p:cBhvr>
                                    </p:animEffect>
                                  </p:childTnLst>
                                </p:cTn>
                              </p:par>
                              <p:par>
                                <p:cTn id="62" presetID="10" presetClass="entr" presetSubtype="0" fill="hold" nodeType="withEffect">
                                  <p:stCondLst>
                                    <p:cond delay="0"/>
                                  </p:stCondLst>
                                  <p:childTnLst>
                                    <p:set>
                                      <p:cBhvr>
                                        <p:cTn id="63" dur="1" fill="hold">
                                          <p:stCondLst>
                                            <p:cond delay="0"/>
                                          </p:stCondLst>
                                        </p:cTn>
                                        <p:tgtEl>
                                          <p:spTgt spid="161"/>
                                        </p:tgtEl>
                                        <p:attrNameLst>
                                          <p:attrName>style.visibility</p:attrName>
                                        </p:attrNameLst>
                                      </p:cBhvr>
                                      <p:to>
                                        <p:strVal val="visible"/>
                                      </p:to>
                                    </p:set>
                                    <p:animEffect transition="in" filter="fade">
                                      <p:cBhvr>
                                        <p:cTn id="64" dur="500"/>
                                        <p:tgtEl>
                                          <p:spTgt spid="161"/>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C593-F882-4091-8A86-3E75ED6C4A5E}"/>
              </a:ext>
            </a:extLst>
          </p:cNvPr>
          <p:cNvSpPr>
            <a:spLocks noGrp="1"/>
          </p:cNvSpPr>
          <p:nvPr>
            <p:ph type="title"/>
          </p:nvPr>
        </p:nvSpPr>
        <p:spPr>
          <a:xfrm>
            <a:off x="588263" y="457200"/>
            <a:ext cx="11018520" cy="553998"/>
          </a:xfrm>
        </p:spPr>
        <p:txBody>
          <a:bodyPr/>
          <a:lstStyle/>
          <a:p>
            <a:r>
              <a:rPr lang="en-US" dirty="0"/>
              <a:t>Hybrid Pipeline with Azure and Azure Stack</a:t>
            </a:r>
          </a:p>
        </p:txBody>
      </p:sp>
      <p:pic>
        <p:nvPicPr>
          <p:cNvPr id="5" name="Picture 4">
            <a:extLst>
              <a:ext uri="{FF2B5EF4-FFF2-40B4-BE49-F238E27FC236}">
                <a16:creationId xmlns:a16="http://schemas.microsoft.com/office/drawing/2014/main" id="{05B17F4B-2579-44FD-9801-FDCE1E751F90}"/>
              </a:ext>
            </a:extLst>
          </p:cNvPr>
          <p:cNvPicPr>
            <a:picLocks noChangeAspect="1"/>
          </p:cNvPicPr>
          <p:nvPr/>
        </p:nvPicPr>
        <p:blipFill rotWithShape="1">
          <a:blip r:embed="rId3"/>
          <a:srcRect r="11608"/>
          <a:stretch/>
        </p:blipFill>
        <p:spPr>
          <a:xfrm>
            <a:off x="113461" y="2143197"/>
            <a:ext cx="10463294" cy="2571607"/>
          </a:xfrm>
          <a:prstGeom prst="rect">
            <a:avLst/>
          </a:prstGeom>
        </p:spPr>
      </p:pic>
      <p:grpSp>
        <p:nvGrpSpPr>
          <p:cNvPr id="9" name="Group 8">
            <a:extLst>
              <a:ext uri="{FF2B5EF4-FFF2-40B4-BE49-F238E27FC236}">
                <a16:creationId xmlns:a16="http://schemas.microsoft.com/office/drawing/2014/main" id="{F8A0F470-6FB8-4703-BE9A-C4433F1E4284}"/>
              </a:ext>
            </a:extLst>
          </p:cNvPr>
          <p:cNvGrpSpPr/>
          <p:nvPr/>
        </p:nvGrpSpPr>
        <p:grpSpPr>
          <a:xfrm>
            <a:off x="10483571" y="2288360"/>
            <a:ext cx="1341265" cy="1018081"/>
            <a:chOff x="10576755" y="2340776"/>
            <a:chExt cx="1341265" cy="1018081"/>
          </a:xfrm>
        </p:grpSpPr>
        <p:pic>
          <p:nvPicPr>
            <p:cNvPr id="8" name="Picture 7">
              <a:extLst>
                <a:ext uri="{FF2B5EF4-FFF2-40B4-BE49-F238E27FC236}">
                  <a16:creationId xmlns:a16="http://schemas.microsoft.com/office/drawing/2014/main" id="{30C10FB8-3EB8-40C5-B705-F6E890914937}"/>
                </a:ext>
              </a:extLst>
            </p:cNvPr>
            <p:cNvPicPr>
              <a:picLocks noChangeAspect="1"/>
            </p:cNvPicPr>
            <p:nvPr/>
          </p:nvPicPr>
          <p:blipFill>
            <a:blip r:embed="rId4"/>
            <a:stretch>
              <a:fillRect/>
            </a:stretch>
          </p:blipFill>
          <p:spPr>
            <a:xfrm>
              <a:off x="10828273" y="2340776"/>
              <a:ext cx="837274" cy="833415"/>
            </a:xfrm>
            <a:prstGeom prst="rect">
              <a:avLst/>
            </a:prstGeom>
          </p:spPr>
        </p:pic>
        <p:sp>
          <p:nvSpPr>
            <p:cNvPr id="7" name="TextBox 6">
              <a:extLst>
                <a:ext uri="{FF2B5EF4-FFF2-40B4-BE49-F238E27FC236}">
                  <a16:creationId xmlns:a16="http://schemas.microsoft.com/office/drawing/2014/main" id="{3DFC8AF6-F994-4C00-9423-E6C8C01E24A7}"/>
                </a:ext>
              </a:extLst>
            </p:cNvPr>
            <p:cNvSpPr txBox="1"/>
            <p:nvPr/>
          </p:nvSpPr>
          <p:spPr>
            <a:xfrm>
              <a:off x="10576755" y="3174191"/>
              <a:ext cx="1341265"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Azure Public Clouds</a:t>
              </a:r>
            </a:p>
          </p:txBody>
        </p:sp>
      </p:grpSp>
      <p:grpSp>
        <p:nvGrpSpPr>
          <p:cNvPr id="12" name="Group 11">
            <a:extLst>
              <a:ext uri="{FF2B5EF4-FFF2-40B4-BE49-F238E27FC236}">
                <a16:creationId xmlns:a16="http://schemas.microsoft.com/office/drawing/2014/main" id="{84BA094A-FEA2-4DF2-9647-EF26292E1498}"/>
              </a:ext>
            </a:extLst>
          </p:cNvPr>
          <p:cNvGrpSpPr/>
          <p:nvPr/>
        </p:nvGrpSpPr>
        <p:grpSpPr>
          <a:xfrm>
            <a:off x="10508806" y="3499793"/>
            <a:ext cx="1289840" cy="1018081"/>
            <a:chOff x="10600051" y="2340776"/>
            <a:chExt cx="1289840" cy="1018081"/>
          </a:xfrm>
        </p:grpSpPr>
        <p:pic>
          <p:nvPicPr>
            <p:cNvPr id="13" name="Picture 12">
              <a:extLst>
                <a:ext uri="{FF2B5EF4-FFF2-40B4-BE49-F238E27FC236}">
                  <a16:creationId xmlns:a16="http://schemas.microsoft.com/office/drawing/2014/main" id="{924CC385-E445-42D0-8664-B21382D5CBD1}"/>
                </a:ext>
              </a:extLst>
            </p:cNvPr>
            <p:cNvPicPr>
              <a:picLocks noChangeAspect="1"/>
            </p:cNvPicPr>
            <p:nvPr/>
          </p:nvPicPr>
          <p:blipFill>
            <a:blip r:embed="rId4"/>
            <a:stretch>
              <a:fillRect/>
            </a:stretch>
          </p:blipFill>
          <p:spPr>
            <a:xfrm>
              <a:off x="10828273" y="2340776"/>
              <a:ext cx="837274" cy="833415"/>
            </a:xfrm>
            <a:prstGeom prst="rect">
              <a:avLst/>
            </a:prstGeom>
          </p:spPr>
        </p:pic>
        <p:sp>
          <p:nvSpPr>
            <p:cNvPr id="16" name="TextBox 15">
              <a:extLst>
                <a:ext uri="{FF2B5EF4-FFF2-40B4-BE49-F238E27FC236}">
                  <a16:creationId xmlns:a16="http://schemas.microsoft.com/office/drawing/2014/main" id="{AA7FC9A5-F09C-4D6C-A3AA-1D358CE48149}"/>
                </a:ext>
              </a:extLst>
            </p:cNvPr>
            <p:cNvSpPr txBox="1"/>
            <p:nvPr/>
          </p:nvSpPr>
          <p:spPr>
            <a:xfrm>
              <a:off x="10600051" y="3174191"/>
              <a:ext cx="1289840"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Azure Stack Clouds</a:t>
              </a:r>
            </a:p>
          </p:txBody>
        </p:sp>
      </p:grpSp>
    </p:spTree>
    <p:extLst>
      <p:ext uri="{BB962C8B-B14F-4D97-AF65-F5344CB8AC3E}">
        <p14:creationId xmlns:p14="http://schemas.microsoft.com/office/powerpoint/2010/main" val="364383741"/>
      </p:ext>
    </p:extLst>
  </p:cSld>
  <p:clrMapOvr>
    <a:masterClrMapping/>
  </p:clrMapOvr>
  <p:transition spd="slow">
    <p:wip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Shriram Natarajan; Siddique Juman</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BRK3288</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A15EF2-E7C3-4253-9054-8793CE4B4B6B}"/>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9d1f81f6-e953-47ea-988e-33ed651c58e6"/>
    <ds:schemaRef ds:uri="http://schemas.microsoft.com/sharepoint/v3"/>
    <ds:schemaRef ds:uri="http://purl.org/dc/dcmitype/"/>
    <ds:schemaRef ds:uri="http://purl.org/dc/terms/"/>
    <ds:schemaRef ds:uri="230e9df3-be65-4c73-a93b-d1236ebd677e"/>
    <ds:schemaRef ds:uri="http://schemas.microsoft.com/office/infopath/2007/PartnerControls"/>
    <ds:schemaRef ds:uri="http://schemas.microsoft.com/office/2006/metadata/properties"/>
    <ds:schemaRef ds:uri="http://schemas.openxmlformats.org/package/2006/metadata/core-properties"/>
    <ds:schemaRef ds:uri="5a4b3278-325d-441a-b38f-6f1926bc734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TotalTime>
  <Words>2065</Words>
  <Application>Microsoft Office PowerPoint</Application>
  <PresentationFormat>Widescreen</PresentationFormat>
  <Paragraphs>316</Paragraphs>
  <Slides>44</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44</vt:i4>
      </vt:variant>
    </vt:vector>
  </HeadingPairs>
  <TitlesOfParts>
    <vt:vector size="55" baseType="lpstr">
      <vt:lpstr>Arial</vt:lpstr>
      <vt:lpstr>Calibri</vt:lpstr>
      <vt:lpstr>Consolas</vt:lpstr>
      <vt:lpstr>Rockwell Extra Bold</vt:lpstr>
      <vt:lpstr>Segoe UI</vt:lpstr>
      <vt:lpstr>Segoe UI Light</vt:lpstr>
      <vt:lpstr>Segoe UI Semibold</vt:lpstr>
      <vt:lpstr>Segoe UI Semilight</vt:lpstr>
      <vt:lpstr>Wingdings</vt:lpstr>
      <vt:lpstr>5-50203_Microsoft_Ignite_Template</vt:lpstr>
      <vt:lpstr>1_5-50203_Microsoft_Ignite_Template</vt:lpstr>
      <vt:lpstr>PowerPoint Presentation</vt:lpstr>
      <vt:lpstr>DevOps and Tooling for the Hybrid Cloud</vt:lpstr>
      <vt:lpstr>Session learning objectives</vt:lpstr>
      <vt:lpstr>Assumptions</vt:lpstr>
      <vt:lpstr>Agenda</vt:lpstr>
      <vt:lpstr>What is DevOps?</vt:lpstr>
      <vt:lpstr>What is DevOps?</vt:lpstr>
      <vt:lpstr>Azure DevOps framework</vt:lpstr>
      <vt:lpstr>Hybrid Pipeline with Azure and Azure Stack</vt:lpstr>
      <vt:lpstr>Consistent Application Development</vt:lpstr>
      <vt:lpstr>Consistent Application Development</vt:lpstr>
      <vt:lpstr>Consistent App Development with Visual Studio</vt:lpstr>
      <vt:lpstr>PowerPoint Presentation</vt:lpstr>
      <vt:lpstr>Service Consistency across all Azure Clouds</vt:lpstr>
      <vt:lpstr>Deploy repeatedly &amp; reliably using ARM</vt:lpstr>
      <vt:lpstr>Consistent Cloud Platform</vt:lpstr>
      <vt:lpstr>One Azure ecosystem</vt:lpstr>
      <vt:lpstr>Tooling Consistency across all Azure Clouds</vt:lpstr>
      <vt:lpstr>PowerPoint Presentation</vt:lpstr>
      <vt:lpstr>Azure Storage Explorer</vt:lpstr>
      <vt:lpstr>Putting it all together Integrating into a Hybrid DevOps pipeline</vt:lpstr>
      <vt:lpstr>Hybrid DevOps Pipeline - Architecture</vt:lpstr>
      <vt:lpstr>Hybrid DevOps Pipeline - Architecture</vt:lpstr>
      <vt:lpstr>Hybrid DevOps Pipeline - Architecture</vt:lpstr>
      <vt:lpstr>Hybrid DevOps Pipeline - Architecture</vt:lpstr>
      <vt:lpstr>Hybrid DevOps Pipeline - Architecture</vt:lpstr>
      <vt:lpstr>Hybrid DevOps Pipeline - Architecture</vt:lpstr>
      <vt:lpstr>Hybrid Pipeline  Azure DevOps + Azure + Azure Stack</vt:lpstr>
      <vt:lpstr>Considerations Things to keep in mind while implementing hybrid DevOps</vt:lpstr>
      <vt:lpstr>PowerPoint Presentation</vt:lpstr>
      <vt:lpstr>PowerPoint Presentation</vt:lpstr>
      <vt:lpstr>Service Considerations between Azure Clouds</vt:lpstr>
      <vt:lpstr>Service Considerations between Azure Clouds</vt:lpstr>
      <vt:lpstr>Solution: API Profiles</vt:lpstr>
      <vt:lpstr>API Profiles</vt:lpstr>
      <vt:lpstr>PowerPoint Presentation</vt:lpstr>
      <vt:lpstr>PowerPoint Presentation</vt:lpstr>
      <vt:lpstr>Using API Profiles to target different services</vt:lpstr>
      <vt:lpstr>Tooling Considerations between Azure Clouds</vt:lpstr>
      <vt:lpstr>Considerations for Tools to enable hybrid applications</vt:lpstr>
      <vt:lpstr>Solution: Hybrid App patterns, 1:1 engagements</vt:lpstr>
      <vt:lpstr>Support from more tools coming soon…</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DevOps in Microsoft Azure Stack</dc:title>
  <dc:subject>Microsoft Ignite</dc:subject>
  <dc:creator>&lt;Speaker Name&gt;</dc:creator>
  <cp:keywords>Microsoft Ignite</cp:keywords>
  <dc:description/>
  <cp:lastModifiedBy>SYSTEM</cp:lastModifiedBy>
  <cp:revision>3</cp:revision>
  <dcterms:created xsi:type="dcterms:W3CDTF">2018-02-03T21:16:38Z</dcterms:created>
  <dcterms:modified xsi:type="dcterms:W3CDTF">2018-09-27T14:13:37Z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